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67" r:id="rId1"/>
  </p:sldMasterIdLst>
  <p:notesMasterIdLst>
    <p:notesMasterId r:id="rId42"/>
  </p:notesMasterIdLst>
  <p:handoutMasterIdLst>
    <p:handoutMasterId r:id="rId43"/>
  </p:handoutMasterIdLst>
  <p:sldIdLst>
    <p:sldId id="1860" r:id="rId2"/>
    <p:sldId id="1861" r:id="rId3"/>
    <p:sldId id="2076137666" r:id="rId4"/>
    <p:sldId id="2076137670" r:id="rId5"/>
    <p:sldId id="748" r:id="rId6"/>
    <p:sldId id="749" r:id="rId7"/>
    <p:sldId id="763" r:id="rId8"/>
    <p:sldId id="757" r:id="rId9"/>
    <p:sldId id="761" r:id="rId10"/>
    <p:sldId id="758" r:id="rId11"/>
    <p:sldId id="762" r:id="rId12"/>
    <p:sldId id="764" r:id="rId13"/>
    <p:sldId id="765" r:id="rId14"/>
    <p:sldId id="755" r:id="rId15"/>
    <p:sldId id="766" r:id="rId16"/>
    <p:sldId id="767" r:id="rId17"/>
    <p:sldId id="4301" r:id="rId18"/>
    <p:sldId id="768" r:id="rId19"/>
    <p:sldId id="769" r:id="rId20"/>
    <p:sldId id="4298" r:id="rId21"/>
    <p:sldId id="777" r:id="rId22"/>
    <p:sldId id="778" r:id="rId23"/>
    <p:sldId id="779" r:id="rId24"/>
    <p:sldId id="780" r:id="rId25"/>
    <p:sldId id="781" r:id="rId26"/>
    <p:sldId id="782" r:id="rId27"/>
    <p:sldId id="774" r:id="rId28"/>
    <p:sldId id="775" r:id="rId29"/>
    <p:sldId id="4299" r:id="rId30"/>
    <p:sldId id="1882" r:id="rId31"/>
    <p:sldId id="1888" r:id="rId32"/>
    <p:sldId id="1891" r:id="rId33"/>
    <p:sldId id="1892" r:id="rId34"/>
    <p:sldId id="2076137671" r:id="rId35"/>
    <p:sldId id="2076137672" r:id="rId36"/>
    <p:sldId id="4297" r:id="rId37"/>
    <p:sldId id="2076137673" r:id="rId38"/>
    <p:sldId id="4294" r:id="rId39"/>
    <p:sldId id="1840" r:id="rId40"/>
    <p:sldId id="429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2076137666"/>
            <p14:sldId id="2076137670"/>
            <p14:sldId id="748"/>
            <p14:sldId id="749"/>
            <p14:sldId id="763"/>
            <p14:sldId id="757"/>
            <p14:sldId id="761"/>
            <p14:sldId id="758"/>
            <p14:sldId id="762"/>
            <p14:sldId id="764"/>
            <p14:sldId id="765"/>
            <p14:sldId id="755"/>
            <p14:sldId id="766"/>
            <p14:sldId id="767"/>
            <p14:sldId id="4301"/>
            <p14:sldId id="768"/>
            <p14:sldId id="769"/>
            <p14:sldId id="4298"/>
            <p14:sldId id="777"/>
            <p14:sldId id="778"/>
            <p14:sldId id="779"/>
            <p14:sldId id="780"/>
            <p14:sldId id="781"/>
            <p14:sldId id="782"/>
            <p14:sldId id="774"/>
            <p14:sldId id="775"/>
            <p14:sldId id="4299"/>
            <p14:sldId id="1882"/>
            <p14:sldId id="1888"/>
            <p14:sldId id="1891"/>
            <p14:sldId id="1892"/>
            <p14:sldId id="2076137671"/>
            <p14:sldId id="2076137672"/>
            <p14:sldId id="4297"/>
            <p14:sldId id="2076137673"/>
            <p14:sldId id="4294"/>
          </p14:sldIdLst>
        </p14:section>
        <p14:section name="Quiz" id="{0E90B868-B0A6-49CD-99C7-D93DFFF9C985}">
          <p14:sldIdLst>
            <p14:sldId id="1840"/>
            <p14:sldId id="42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EDBD9F-C037-0000-D6CB-3542B40EE19A}" v="1" dt="2021-04-13T19:15:44.286"/>
    <p1510:client id="{C9BB5C08-A4B9-4B5E-9903-6BB067660BD9}" v="158" dt="2021-02-04T01:16:43.395"/>
    <p1510:client id="{EB62F8B3-F0A0-9D5A-87D7-D2E49C4299B4}" v="158" dt="2021-05-11T10:45:10.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741"/>
  </p:normalViewPr>
  <p:slideViewPr>
    <p:cSldViewPr snapToGrid="0" snapToObjects="1">
      <p:cViewPr varScale="1">
        <p:scale>
          <a:sx n="120" d="100"/>
          <a:sy n="120" d="100"/>
        </p:scale>
        <p:origin x="3414" y="96"/>
      </p:cViewPr>
      <p:guideLst/>
    </p:cSldViewPr>
  </p:slideViewPr>
  <p:notesTextViewPr>
    <p:cViewPr>
      <p:scale>
        <a:sx n="1" d="1"/>
        <a:sy n="1" d="1"/>
      </p:scale>
      <p:origin x="0" y="0"/>
    </p:cViewPr>
  </p:notesTextViewPr>
  <p:sorterViewPr>
    <p:cViewPr varScale="1">
      <p:scale>
        <a:sx n="100" d="100"/>
        <a:sy n="100" d="100"/>
      </p:scale>
      <p:origin x="0" y="-8376"/>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5/13/2021 6:34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5/13/2021 6:34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32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5/13/2021 6:34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5/13/2021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49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4241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00092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64523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7680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06115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5/13/2021 6:34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3138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845A5CC-D3D4-4CDA-A81C-592A901CE5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554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9410424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5989913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588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72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48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512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8755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958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5BBBFC60-810B-4542-97B2-C9FF55404F33}" type="datetimeFigureOut">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5/13/2021</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04555D8-98CA-4485-9AD6-4E517E653D41}" type="slidenum">
              <a:rPr kumimoji="0" lang="en-US" sz="1765"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44376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49724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5501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97926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353A-82E8-444C-88D2-CC82B289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637075-7CCF-4874-ADD3-A1A7F2587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B1B165-1BA3-45D3-984E-7900F02593D4}"/>
              </a:ext>
            </a:extLst>
          </p:cNvPr>
          <p:cNvSpPr>
            <a:spLocks noGrp="1"/>
          </p:cNvSpPr>
          <p:nvPr>
            <p:ph type="dt" sz="half" idx="10"/>
          </p:nvPr>
        </p:nvSpPr>
        <p:spPr/>
        <p:txBody>
          <a:bodyPr/>
          <a:lstStyle/>
          <a:p>
            <a:fld id="{FBA2761F-420F-484D-B0B3-E86238C3F7AF}" type="datetimeFigureOut">
              <a:rPr lang="en-US" smtClean="0"/>
              <a:t>5/13/2021</a:t>
            </a:fld>
            <a:endParaRPr lang="en-US"/>
          </a:p>
        </p:txBody>
      </p:sp>
      <p:sp>
        <p:nvSpPr>
          <p:cNvPr id="5" name="Footer Placeholder 4">
            <a:extLst>
              <a:ext uri="{FF2B5EF4-FFF2-40B4-BE49-F238E27FC236}">
                <a16:creationId xmlns:a16="http://schemas.microsoft.com/office/drawing/2014/main" id="{6FC0164E-2469-4BFF-8BBE-D0518ADF1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3ADFB-77CC-4E29-88C8-3ED48BEF6059}"/>
              </a:ext>
            </a:extLst>
          </p:cNvPr>
          <p:cNvSpPr>
            <a:spLocks noGrp="1"/>
          </p:cNvSpPr>
          <p:nvPr>
            <p:ph type="sldNum" sz="quarter" idx="12"/>
          </p:nvPr>
        </p:nvSpPr>
        <p:spPr/>
        <p:txBody>
          <a:bodyPr/>
          <a:lstStyle/>
          <a:p>
            <a:fld id="{4984DEE6-306D-41A4-AE47-428E8897B29C}" type="slidenum">
              <a:rPr lang="en-US" smtClean="0"/>
              <a:t>‹#›</a:t>
            </a:fld>
            <a:endParaRPr lang="en-US"/>
          </a:p>
        </p:txBody>
      </p:sp>
    </p:spTree>
    <p:extLst>
      <p:ext uri="{BB962C8B-B14F-4D97-AF65-F5344CB8AC3E}">
        <p14:creationId xmlns:p14="http://schemas.microsoft.com/office/powerpoint/2010/main" val="3635232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277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38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329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9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30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310060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18228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573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
            <a:extLst>
              <a:ext uri="{FF2B5EF4-FFF2-40B4-BE49-F238E27FC236}">
                <a16:creationId xmlns:a16="http://schemas.microsoft.com/office/drawing/2014/main" id="{ACDDDDE6-F7A7-4D5D-94CB-36A91DACB5D8}"/>
              </a:ext>
            </a:extLst>
          </p:cNvPr>
          <p:cNvSpPr txBox="1"/>
          <p:nvPr userDrawn="1"/>
        </p:nvSpPr>
        <p:spPr>
          <a:xfrm>
            <a:off x="105638" y="6482138"/>
            <a:ext cx="315792"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CFE732E4-2C96-4884-8961-29F80AA6702B}" type="slidenum">
              <a:rPr lang="en-US" sz="2000" smtClean="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53372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aka.ms/GraphBestPractice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learn/modules/identity-permissions-consent/"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2" Type="http://schemas.openxmlformats.org/officeDocument/2006/relationships/hyperlink" Target="https://graph.microsoft.com/v1.0/groups"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393435" y="166304"/>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632311"/>
          </a:xfrm>
          <a:prstGeom prst="rect">
            <a:avLst/>
          </a:prstGeom>
          <a:noFill/>
        </p:spPr>
        <p:txBody>
          <a:bodyPr wrap="square" rtlCol="0">
            <a:spAutoFit/>
          </a:bodyPr>
          <a:lstStyle/>
          <a:p>
            <a:r>
              <a:rPr lang="en-US" sz="4000" dirty="0"/>
              <a:t>App requests a scope</a:t>
            </a:r>
          </a:p>
          <a:p>
            <a:endParaRPr lang="en-US" sz="4000" dirty="0"/>
          </a:p>
          <a:p>
            <a:r>
              <a:rPr lang="en-US" sz="4000" dirty="0"/>
              <a:t>User is presented a Permission dialog listing the scopes</a:t>
            </a:r>
          </a:p>
          <a:p>
            <a:endParaRPr lang="en-US" sz="4000" dirty="0"/>
          </a:p>
          <a:p>
            <a:r>
              <a:rPr lang="en-US" sz="4000" dirty="0"/>
              <a:t>As result we often refer to </a:t>
            </a:r>
            <a:r>
              <a:rPr lang="en-US" sz="4000" i="1" dirty="0"/>
              <a:t>scopes</a:t>
            </a:r>
            <a:r>
              <a:rPr lang="en-US" sz="4000" dirty="0"/>
              <a:t> as </a:t>
            </a:r>
            <a:r>
              <a:rPr lang="en-US" sz="4000" i="1" dirty="0"/>
              <a:t>permissions</a:t>
            </a:r>
          </a:p>
        </p:txBody>
      </p:sp>
    </p:spTree>
    <p:extLst>
      <p:ext uri="{BB962C8B-B14F-4D97-AF65-F5344CB8AC3E}">
        <p14:creationId xmlns:p14="http://schemas.microsoft.com/office/powerpoint/2010/main" val="42374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5016758"/>
          </a:xfrm>
          <a:prstGeom prst="rect">
            <a:avLst/>
          </a:prstGeom>
          <a:noFill/>
        </p:spPr>
        <p:txBody>
          <a:bodyPr wrap="square" rtlCol="0">
            <a:spAutoFit/>
          </a:bodyPr>
          <a:lstStyle/>
          <a:p>
            <a:r>
              <a:rPr lang="en-US" sz="4000" dirty="0"/>
              <a:t>App receives, or not, an Access Token to use as a Bearer Token when calling the API</a:t>
            </a:r>
          </a:p>
          <a:p>
            <a:endParaRPr lang="en-US" sz="4000" i="1" dirty="0"/>
          </a:p>
          <a:p>
            <a:r>
              <a:rPr lang="en-US" sz="4000" dirty="0"/>
              <a:t>We say the app has be granted or denied </a:t>
            </a:r>
            <a:r>
              <a:rPr lang="en-US" sz="4000" i="1" dirty="0"/>
              <a:t>consent</a:t>
            </a:r>
          </a:p>
        </p:txBody>
      </p:sp>
      <p:sp>
        <p:nvSpPr>
          <p:cNvPr id="6" name="TextBox 5">
            <a:extLst>
              <a:ext uri="{FF2B5EF4-FFF2-40B4-BE49-F238E27FC236}">
                <a16:creationId xmlns:a16="http://schemas.microsoft.com/office/drawing/2014/main" id="{5AFEAB2D-F163-446B-BDCF-0B7162751B71}"/>
              </a:ext>
            </a:extLst>
          </p:cNvPr>
          <p:cNvSpPr txBox="1"/>
          <p:nvPr/>
        </p:nvSpPr>
        <p:spPr>
          <a:xfrm>
            <a:off x="0" y="411513"/>
            <a:ext cx="6578599" cy="6124754"/>
          </a:xfrm>
          <a:prstGeom prst="rect">
            <a:avLst/>
          </a:prstGeom>
          <a:noFill/>
        </p:spPr>
        <p:txBody>
          <a:bodyPr wrap="square" rtlCol="0">
            <a:spAutoFit/>
          </a:bodyPr>
          <a:lstStyle/>
          <a:p>
            <a:r>
              <a:rPr lang="en-US" sz="1400" dirty="0"/>
              <a:t>eyJ0eXAiOiJKV1QiLCJub25jZSI6IkFRQUJBQUFBQUFDRWZleFh4amFtUWIzT2VHUTRHdWd2STdUZ085c0NEWVc5SlVQMzRaUG1tak5ZRTd5XzJvMTRRbTYtRzBwcXFldE9JaENadjNFTmtLdGkyZTJTUVJNTjZteWdIbmt2MW1UcFJNQXotbDhRcGlBQSIsImFsZyI6IlJTMjU2IiwieDV0IjoiLXN4TUpNTENJRFdNVFB2WnlKNnR4LUNEeHcwIiwia2lkIjoiLXN4TUpNTENJRFdNVFB2WnlKNnR4LUNEeHcwIn0.eyJhdWQiOiJodHRwczovL2dyYXBoLm1pY3Jvc29mdC5jb20iLCJpc3MiOiJodHRwczovL3N0cy53aW5kb3dzLm5ldC85NmM5YzY2Ny1lMGQ2LTQzNzMtYmRlNi1iOTcwOTg5ODQ5NTAvIiwiaWF0IjoxNTUwNzI1NTQyLCJuYmYiOjE1NTA3MjU1NDIsImV4cCI6MTU1MDcyOTQ0MiwiYWNjdCI6MCwiYWNyIjoiMSIsImFpbyI6IkFTUUEyLzhLQUFBQWplbUJ5aC9yN29vZzJPZG5LcVc4NGViNU5TSm1adEV6dWcrajBwamhEY2M9IiwiYW1yIjpbInB3ZCJdLCJhcHBfZGlzcGxheW5hbWUiOiJQZXJtaXNzaW9uRGVtbyIsImFwcGlkIjoiZWUxZjcyNGYtMmM3Ni00NjRjLTgyNTgtZDBhZDM1M2YzOGMzIiwiYXBwaWRhY3IiOiIwIiwiZGV2aWNlaWQiOiI5YjI4ZTY1Zi05Yzc5LTQ4Y2QtYTA1OC01YmY3YWIyZWM1YzkiLCJmYW1pbHlfbmFtZSI6IlJvYmVydHNvbiIsImdpdmVuX25hbWUiOiJSb2JiaWUiLCJpcGFkZHIiOiI1MC4zNS42NC4xODQiLCJuYW1lIjoiUm9iYmllIFJvYmVydHNvbiIsIm9pZCI6ImZkZDBkMGYwLTJiMTQtNDYxNC1hZTc2LWRjOGZlNzZlYzI3MiIsInBsYXRmIjoiMyIsInB1aWQiOiIxMDAzM0ZGRkFFQThEMzM2Iiwic2NwIjoicHJvZmlsZSBvcGVuaWQgZW1haWwgVXNlci5SZWFkIiwic3ViIjoiYXh3c2JWTmVSc2V0bDFMYnp1bmtGeWxtTlFfaUpPXy1sbTUyd25wcnBqYyIsInRpZCI6Ijk2YzljNjY3LWUwZDYtNDM3My1iZGU2LWI5NzA5ODk4NDk1MCIsInVuaXF1ZV9uYW1lIjoicnJAa3lsZXNzdGFnZS5vbm1pY3Jvc29mdC5jb20iLCJ1cG4iOiJyckBreWxlc3N0YWdlLm9ubWljcm9zb2Z0LmNvbSIsInV0aSI6Imt5Zk11Y18zMjBxZ3FKOEFscXhBQUEiLCJ2ZXIiOiIxLjAiLCJ4bXNfc3QiOnsic3ViIjoiam9rS0xYcG1CVXo5cDh0YWVzYnVuZmdzRFhHYjFKZ0Q2NTJtMFV0bjNYcyJ9LCJ4bXNfdGNkdCI6MTUzNzMzNDc1NH0.LmNqF8hbd7EpvtKhiAJtbMPanCh6q0SAjgTgFUqP23Sn_m4A2hNfJwZYURpb040jun6JXK7zwFyHvIE9vMU_veWqn-adrDcS7ATT44jAb-chrCLxeT0kirc81xSSWh1vY3JEL0esR5zmCK_RiA0xZpOkf7fAASGlyxpUeIrGoFj66PNIYG3GMuTQP7vye74X13m2z9txcKrGAYQHPvbaz_E2tFCJyc7rQtQNXqURoeTATTIVUc4ZDxQYOhvaZ0ebGhsYewv5V4SwJjPWNboE2_PNiNNWLxAFqzm47oYQe34VS7JLd8zjYbr375ojjNQfBDfQ2EeuuoA362BD9c1_NQ</a:t>
            </a:r>
          </a:p>
        </p:txBody>
      </p:sp>
    </p:spTree>
    <p:extLst>
      <p:ext uri="{BB962C8B-B14F-4D97-AF65-F5344CB8AC3E}">
        <p14:creationId xmlns:p14="http://schemas.microsoft.com/office/powerpoint/2010/main" val="142335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A9B1C3-F137-425B-A490-BD6C173DBB58}"/>
              </a:ext>
            </a:extLst>
          </p:cNvPr>
          <p:cNvSpPr>
            <a:spLocks noGrp="1"/>
          </p:cNvSpPr>
          <p:nvPr>
            <p:ph type="title"/>
          </p:nvPr>
        </p:nvSpPr>
        <p:spPr>
          <a:xfrm>
            <a:off x="831850" y="1458516"/>
            <a:ext cx="10515600" cy="1846659"/>
          </a:xfrm>
        </p:spPr>
        <p:txBody>
          <a:bodyPr/>
          <a:lstStyle/>
          <a:p>
            <a:r>
              <a:rPr lang="en-US" dirty="0"/>
              <a:t>How does Microsoft use Permissions?</a:t>
            </a:r>
          </a:p>
        </p:txBody>
      </p:sp>
      <p:sp>
        <p:nvSpPr>
          <p:cNvPr id="5" name="Text Placeholder 4">
            <a:extLst>
              <a:ext uri="{FF2B5EF4-FFF2-40B4-BE49-F238E27FC236}">
                <a16:creationId xmlns:a16="http://schemas.microsoft.com/office/drawing/2014/main" id="{EEAEE1F8-6FF8-4306-837B-8961A3327E0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1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2887224227"/>
              </p:ext>
            </p:extLst>
          </p:nvPr>
        </p:nvGraphicFramePr>
        <p:xfrm>
          <a:off x="43891" y="988637"/>
          <a:ext cx="10914277" cy="2948868"/>
        </p:xfrm>
        <a:graphic>
          <a:graphicData uri="http://schemas.openxmlformats.org/drawingml/2006/table">
            <a:tbl>
              <a:tblPr>
                <a:tableStyleId>{5940675A-B579-460E-94D1-54222C63F5DA}</a:tableStyleId>
              </a:tblPr>
              <a:tblGrid>
                <a:gridCol w="1765859">
                  <a:extLst>
                    <a:ext uri="{9D8B030D-6E8A-4147-A177-3AD203B41FA5}">
                      <a16:colId xmlns:a16="http://schemas.microsoft.com/office/drawing/2014/main" val="2662408917"/>
                    </a:ext>
                  </a:extLst>
                </a:gridCol>
                <a:gridCol w="1748865">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dirty="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dirty="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bl>
          </a:graphicData>
        </a:graphic>
      </p:graphicFrame>
    </p:spTree>
    <p:extLst>
      <p:ext uri="{BB962C8B-B14F-4D97-AF65-F5344CB8AC3E}">
        <p14:creationId xmlns:p14="http://schemas.microsoft.com/office/powerpoint/2010/main" val="23841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3137618911"/>
              </p:ext>
            </p:extLst>
          </p:nvPr>
        </p:nvGraphicFramePr>
        <p:xfrm>
          <a:off x="43891" y="979112"/>
          <a:ext cx="10914277" cy="4771225"/>
        </p:xfrm>
        <a:graphic>
          <a:graphicData uri="http://schemas.openxmlformats.org/drawingml/2006/table">
            <a:tbl>
              <a:tblPr>
                <a:tableStyleId>{5940675A-B579-460E-94D1-54222C63F5DA}</a:tableStyleId>
              </a:tblPr>
              <a:tblGrid>
                <a:gridCol w="1756334">
                  <a:extLst>
                    <a:ext uri="{9D8B030D-6E8A-4147-A177-3AD203B41FA5}">
                      <a16:colId xmlns:a16="http://schemas.microsoft.com/office/drawing/2014/main" val="2662408917"/>
                    </a:ext>
                  </a:extLst>
                </a:gridCol>
                <a:gridCol w="1758390">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tblGrid>
              <a:tr h="186627">
                <a:tc>
                  <a:txBody>
                    <a:bodyPr/>
                    <a:lstStyle/>
                    <a:p>
                      <a:pPr algn="l" fontAlgn="b"/>
                      <a:r>
                        <a:rPr lang="en-US" sz="160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solidFill>
                            <a:srgbClr val="FF0000"/>
                          </a:solidFill>
                          <a:effectLst/>
                        </a:rPr>
                        <a:t>User.Read.All</a:t>
                      </a:r>
                    </a:p>
                  </a:txBody>
                  <a:tcPr marL="29601" marR="29601" marT="22201" marB="22201"/>
                </a:tc>
                <a:tc>
                  <a:txBody>
                    <a:bodyPr/>
                    <a:lstStyle/>
                    <a:p>
                      <a:pPr fontAlgn="t"/>
                      <a:r>
                        <a:rPr lang="en-US" sz="1600">
                          <a:solidFill>
                            <a:srgbClr val="FF0000"/>
                          </a:solidFill>
                          <a:effectLst/>
                        </a:rPr>
                        <a:t>Read all users' full profiles</a:t>
                      </a:r>
                    </a:p>
                  </a:txBody>
                  <a:tcPr marL="29601" marR="29601" marT="22201" marB="22201"/>
                </a:tc>
                <a:tc>
                  <a:txBody>
                    <a:bodyPr/>
                    <a:lstStyle/>
                    <a:p>
                      <a:pPr fontAlgn="t"/>
                      <a:r>
                        <a:rPr lang="en-US" sz="1600" dirty="0">
                          <a:solidFill>
                            <a:srgbClr val="FF0000"/>
                          </a:solidFill>
                          <a:effectLst/>
                        </a:rPr>
                        <a:t>Allows the app to read the full set of profile properties, reports, and managers of other users in your organization, on behalf of the signed-in user.</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a:solidFill>
                            <a:srgbClr val="FF0000"/>
                          </a:solidFill>
                          <a:effectLst/>
                        </a:rPr>
                        <a:t>User.ReadWrite.All</a:t>
                      </a:r>
                    </a:p>
                  </a:txBody>
                  <a:tcPr marL="29601" marR="29601" marT="22201" marB="22201"/>
                </a:tc>
                <a:tc>
                  <a:txBody>
                    <a:bodyPr/>
                    <a:lstStyle/>
                    <a:p>
                      <a:pPr fontAlgn="t"/>
                      <a:r>
                        <a:rPr lang="en-US" sz="1600">
                          <a:solidFill>
                            <a:srgbClr val="FF0000"/>
                          </a:solidFill>
                          <a:effectLst/>
                        </a:rPr>
                        <a:t>Read and write all users' full profiles</a:t>
                      </a:r>
                    </a:p>
                  </a:txBody>
                  <a:tcPr marL="29601" marR="29601" marT="22201" marB="22201"/>
                </a:tc>
                <a:tc>
                  <a:txBody>
                    <a:bodyPr/>
                    <a:lstStyle/>
                    <a:p>
                      <a:pPr fontAlgn="t"/>
                      <a:r>
                        <a:rPr lang="en-US" sz="1600" dirty="0">
                          <a:solidFill>
                            <a:srgbClr val="FF0000"/>
                          </a:solidFill>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21108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788213" y="0"/>
            <a:ext cx="10515600" cy="1325563"/>
          </a:xfrm>
        </p:spPr>
        <p:txBody>
          <a:bodyPr/>
          <a:lstStyle/>
          <a:p>
            <a:r>
              <a:rPr lang="en-US" dirty="0"/>
              <a:t>https://graph.microsoft.com</a:t>
            </a:r>
          </a:p>
        </p:txBody>
      </p:sp>
      <p:graphicFrame>
        <p:nvGraphicFramePr>
          <p:cNvPr id="7" name="Table 6">
            <a:extLst>
              <a:ext uri="{FF2B5EF4-FFF2-40B4-BE49-F238E27FC236}">
                <a16:creationId xmlns:a16="http://schemas.microsoft.com/office/drawing/2014/main" id="{D97B77C3-0CE1-4422-BFAE-EF1A6CD1409F}"/>
              </a:ext>
            </a:extLst>
          </p:cNvPr>
          <p:cNvGraphicFramePr>
            <a:graphicFrameLocks noGrp="1"/>
          </p:cNvGraphicFramePr>
          <p:nvPr>
            <p:extLst>
              <p:ext uri="{D42A27DB-BD31-4B8C-83A1-F6EECF244321}">
                <p14:modId xmlns:p14="http://schemas.microsoft.com/office/powerpoint/2010/main" val="3938684673"/>
              </p:ext>
            </p:extLst>
          </p:nvPr>
        </p:nvGraphicFramePr>
        <p:xfrm>
          <a:off x="43891" y="988637"/>
          <a:ext cx="12092025" cy="5258905"/>
        </p:xfrm>
        <a:graphic>
          <a:graphicData uri="http://schemas.openxmlformats.org/drawingml/2006/table">
            <a:tbl>
              <a:tblPr>
                <a:tableStyleId>{5940675A-B579-460E-94D1-54222C63F5DA}</a:tableStyleId>
              </a:tblPr>
              <a:tblGrid>
                <a:gridCol w="1756334">
                  <a:extLst>
                    <a:ext uri="{9D8B030D-6E8A-4147-A177-3AD203B41FA5}">
                      <a16:colId xmlns:a16="http://schemas.microsoft.com/office/drawing/2014/main" val="2662408917"/>
                    </a:ext>
                  </a:extLst>
                </a:gridCol>
                <a:gridCol w="1758390">
                  <a:extLst>
                    <a:ext uri="{9D8B030D-6E8A-4147-A177-3AD203B41FA5}">
                      <a16:colId xmlns:a16="http://schemas.microsoft.com/office/drawing/2014/main" val="116936650"/>
                    </a:ext>
                  </a:extLst>
                </a:gridCol>
                <a:gridCol w="7399553">
                  <a:extLst>
                    <a:ext uri="{9D8B030D-6E8A-4147-A177-3AD203B41FA5}">
                      <a16:colId xmlns:a16="http://schemas.microsoft.com/office/drawing/2014/main" val="172129534"/>
                    </a:ext>
                  </a:extLst>
                </a:gridCol>
                <a:gridCol w="1177748">
                  <a:extLst>
                    <a:ext uri="{9D8B030D-6E8A-4147-A177-3AD203B41FA5}">
                      <a16:colId xmlns:a16="http://schemas.microsoft.com/office/drawing/2014/main" val="3897076835"/>
                    </a:ext>
                  </a:extLst>
                </a:gridCol>
              </a:tblGrid>
              <a:tr h="186627">
                <a:tc>
                  <a:txBody>
                    <a:bodyPr/>
                    <a:lstStyle/>
                    <a:p>
                      <a:pPr algn="l" fontAlgn="b"/>
                      <a:r>
                        <a:rPr lang="en-US" sz="1600" dirty="0">
                          <a:effectLst/>
                        </a:rPr>
                        <a:t>Permission</a:t>
                      </a:r>
                    </a:p>
                  </a:txBody>
                  <a:tcPr marL="29601" marR="29601" marT="22201" marB="22201" anchor="b"/>
                </a:tc>
                <a:tc>
                  <a:txBody>
                    <a:bodyPr/>
                    <a:lstStyle/>
                    <a:p>
                      <a:pPr algn="l" fontAlgn="b"/>
                      <a:r>
                        <a:rPr lang="en-US" sz="1600">
                          <a:effectLst/>
                        </a:rPr>
                        <a:t>Display String</a:t>
                      </a:r>
                    </a:p>
                  </a:txBody>
                  <a:tcPr marL="29601" marR="29601" marT="22201" marB="22201" anchor="b"/>
                </a:tc>
                <a:tc>
                  <a:txBody>
                    <a:bodyPr/>
                    <a:lstStyle/>
                    <a:p>
                      <a:pPr algn="l" fontAlgn="b"/>
                      <a:r>
                        <a:rPr lang="en-US" sz="1600">
                          <a:effectLst/>
                        </a:rPr>
                        <a:t>Description</a:t>
                      </a:r>
                    </a:p>
                  </a:txBody>
                  <a:tcPr marL="29601" marR="29601" marT="22201" marB="22201" anchor="b"/>
                </a:tc>
                <a:tc>
                  <a:txBody>
                    <a:bodyPr/>
                    <a:lstStyle/>
                    <a:p>
                      <a:pPr algn="l" fontAlgn="b"/>
                      <a:r>
                        <a:rPr lang="en-US" sz="1600">
                          <a:solidFill>
                            <a:srgbClr val="FF0000"/>
                          </a:solidFill>
                          <a:effectLst/>
                        </a:rPr>
                        <a:t>Admin Consent Required</a:t>
                      </a:r>
                    </a:p>
                  </a:txBody>
                  <a:tcPr marL="29601" marR="29601" marT="22201" marB="22201" anchor="b"/>
                </a:tc>
                <a:extLst>
                  <a:ext uri="{0D108BD9-81ED-4DB2-BD59-A6C34878D82A}">
                    <a16:rowId xmlns:a16="http://schemas.microsoft.com/office/drawing/2014/main" val="73496401"/>
                  </a:ext>
                </a:extLst>
              </a:tr>
              <a:tr h="713573">
                <a:tc>
                  <a:txBody>
                    <a:bodyPr/>
                    <a:lstStyle/>
                    <a:p>
                      <a:pPr fontAlgn="t"/>
                      <a:r>
                        <a:rPr lang="en-US" sz="1600">
                          <a:effectLst/>
                        </a:rPr>
                        <a:t>User.Read</a:t>
                      </a:r>
                    </a:p>
                  </a:txBody>
                  <a:tcPr marL="29601" marR="29601" marT="22201" marB="22201"/>
                </a:tc>
                <a:tc>
                  <a:txBody>
                    <a:bodyPr/>
                    <a:lstStyle/>
                    <a:p>
                      <a:pPr fontAlgn="t"/>
                      <a:r>
                        <a:rPr lang="en-US" sz="1600">
                          <a:effectLst/>
                        </a:rPr>
                        <a:t>Sign-in and read user profile</a:t>
                      </a:r>
                    </a:p>
                  </a:txBody>
                  <a:tcPr marL="29601" marR="29601" marT="22201" marB="22201"/>
                </a:tc>
                <a:tc>
                  <a:txBody>
                    <a:bodyPr/>
                    <a:lstStyle/>
                    <a:p>
                      <a:pPr fontAlgn="t"/>
                      <a:r>
                        <a:rPr lang="en-US" sz="1600">
                          <a:effectLst/>
                        </a:rPr>
                        <a:t>Allows users to sign-in to the app, and allows the app to read the profile of signed-in users. It also allows the app to read basic company information of signed-in users.</a:t>
                      </a:r>
                    </a:p>
                  </a:txBody>
                  <a:tcPr marL="29601" marR="29601" marT="22201" marB="22201"/>
                </a:tc>
                <a:tc>
                  <a:txBody>
                    <a:bodyPr/>
                    <a:lstStyle/>
                    <a:p>
                      <a:pPr fontAlgn="t"/>
                      <a:r>
                        <a:rPr lang="en-US" sz="1600">
                          <a:solidFill>
                            <a:srgbClr val="FF0000"/>
                          </a:solidFill>
                          <a:effectLst/>
                        </a:rPr>
                        <a:t>No</a:t>
                      </a:r>
                    </a:p>
                  </a:txBody>
                  <a:tcPr marL="29601" marR="29601" marT="22201" marB="22201"/>
                </a:tc>
                <a:extLst>
                  <a:ext uri="{0D108BD9-81ED-4DB2-BD59-A6C34878D82A}">
                    <a16:rowId xmlns:a16="http://schemas.microsoft.com/office/drawing/2014/main" val="2062897762"/>
                  </a:ext>
                </a:extLst>
              </a:tr>
              <a:tr h="581836">
                <a:tc>
                  <a:txBody>
                    <a:bodyPr/>
                    <a:lstStyle/>
                    <a:p>
                      <a:pPr fontAlgn="t"/>
                      <a:r>
                        <a:rPr lang="en-US" sz="1600">
                          <a:effectLst/>
                        </a:rPr>
                        <a:t>User.ReadWrite</a:t>
                      </a:r>
                    </a:p>
                  </a:txBody>
                  <a:tcPr marL="29601" marR="29601" marT="22201" marB="22201"/>
                </a:tc>
                <a:tc>
                  <a:txBody>
                    <a:bodyPr/>
                    <a:lstStyle/>
                    <a:p>
                      <a:pPr fontAlgn="t"/>
                      <a:r>
                        <a:rPr lang="en-US" sz="1600">
                          <a:effectLst/>
                        </a:rPr>
                        <a:t>Read and write access to user profile</a:t>
                      </a:r>
                    </a:p>
                  </a:txBody>
                  <a:tcPr marL="29601" marR="29601" marT="22201" marB="22201"/>
                </a:tc>
                <a:tc>
                  <a:txBody>
                    <a:bodyPr/>
                    <a:lstStyle/>
                    <a:p>
                      <a:pPr fontAlgn="t"/>
                      <a:r>
                        <a:rPr lang="en-US" sz="1600">
                          <a:effectLst/>
                        </a:rPr>
                        <a:t>Allows the app to read the signed-in user's full profile. It also allows the app to update the signed-in user's profile information on their behalf.</a:t>
                      </a:r>
                    </a:p>
                  </a:txBody>
                  <a:tcPr marL="29601" marR="29601" marT="22201" marB="22201"/>
                </a:tc>
                <a:tc>
                  <a:txBody>
                    <a:bodyPr/>
                    <a:lstStyle/>
                    <a:p>
                      <a:pPr fontAlgn="t"/>
                      <a:r>
                        <a:rPr lang="en-US" sz="1600">
                          <a:solidFill>
                            <a:srgbClr val="FF0000"/>
                          </a:solidFill>
                          <a:effectLst/>
                        </a:rPr>
                        <a:t>No</a:t>
                      </a:r>
                    </a:p>
                  </a:txBody>
                  <a:tcPr marL="29601" marR="29601" marT="22201" marB="22201"/>
                </a:tc>
                <a:extLst>
                  <a:ext uri="{0D108BD9-81ED-4DB2-BD59-A6C34878D82A}">
                    <a16:rowId xmlns:a16="http://schemas.microsoft.com/office/drawing/2014/main" val="1057131417"/>
                  </a:ext>
                </a:extLst>
              </a:tr>
              <a:tr h="1108782">
                <a:tc>
                  <a:txBody>
                    <a:bodyPr/>
                    <a:lstStyle/>
                    <a:p>
                      <a:pPr fontAlgn="t"/>
                      <a:r>
                        <a:rPr lang="en-US" sz="1600">
                          <a:effectLst/>
                        </a:rPr>
                        <a:t>User.ReadBasic.All</a:t>
                      </a:r>
                    </a:p>
                  </a:txBody>
                  <a:tcPr marL="29601" marR="29601" marT="22201" marB="22201"/>
                </a:tc>
                <a:tc>
                  <a:txBody>
                    <a:bodyPr/>
                    <a:lstStyle/>
                    <a:p>
                      <a:pPr fontAlgn="t"/>
                      <a:r>
                        <a:rPr lang="en-US" sz="1600">
                          <a:effectLst/>
                        </a:rPr>
                        <a:t>Read all users' basic profiles</a:t>
                      </a:r>
                    </a:p>
                  </a:txBody>
                  <a:tcPr marL="29601" marR="29601" marT="22201" marB="22201"/>
                </a:tc>
                <a:tc>
                  <a:txBody>
                    <a:bodyPr/>
                    <a:lstStyle/>
                    <a:p>
                      <a:pPr fontAlgn="t"/>
                      <a:r>
                        <a:rPr lang="en-US" sz="1600" dirty="0">
                          <a:effectLst/>
                        </a:rPr>
                        <a:t>Allows the app to read a basic set of profile properties of other users in your organization on behalf of the signed-in user. This includes display name, first and last name, email address, open extensions and photo. Also allows the app to read the full profile of the signed-in user.</a:t>
                      </a:r>
                    </a:p>
                  </a:txBody>
                  <a:tcPr marL="29601" marR="29601" marT="22201" marB="22201"/>
                </a:tc>
                <a:tc>
                  <a:txBody>
                    <a:bodyPr/>
                    <a:lstStyle/>
                    <a:p>
                      <a:pPr fontAlgn="t"/>
                      <a:r>
                        <a:rPr lang="en-US" sz="1600" dirty="0">
                          <a:solidFill>
                            <a:srgbClr val="FF0000"/>
                          </a:solidFill>
                          <a:effectLst/>
                        </a:rPr>
                        <a:t>No</a:t>
                      </a:r>
                    </a:p>
                  </a:txBody>
                  <a:tcPr marL="29601" marR="29601" marT="22201" marB="22201"/>
                </a:tc>
                <a:extLst>
                  <a:ext uri="{0D108BD9-81ED-4DB2-BD59-A6C34878D82A}">
                    <a16:rowId xmlns:a16="http://schemas.microsoft.com/office/drawing/2014/main" val="2836539872"/>
                  </a:ext>
                </a:extLst>
              </a:tr>
              <a:tr h="647706">
                <a:tc>
                  <a:txBody>
                    <a:bodyPr/>
                    <a:lstStyle/>
                    <a:p>
                      <a:pPr fontAlgn="t"/>
                      <a:r>
                        <a:rPr lang="en-US" sz="1600">
                          <a:effectLst/>
                        </a:rPr>
                        <a:t>User.Read.All</a:t>
                      </a:r>
                    </a:p>
                  </a:txBody>
                  <a:tcPr marL="29601" marR="29601" marT="22201" marB="22201"/>
                </a:tc>
                <a:tc>
                  <a:txBody>
                    <a:bodyPr/>
                    <a:lstStyle/>
                    <a:p>
                      <a:pPr fontAlgn="t"/>
                      <a:r>
                        <a:rPr lang="en-US" sz="1600">
                          <a:effectLst/>
                        </a:rPr>
                        <a:t>Read all users' full profiles</a:t>
                      </a:r>
                    </a:p>
                  </a:txBody>
                  <a:tcPr marL="29601" marR="29601" marT="22201" marB="22201"/>
                </a:tc>
                <a:tc>
                  <a:txBody>
                    <a:bodyPr/>
                    <a:lstStyle/>
                    <a:p>
                      <a:pPr fontAlgn="t"/>
                      <a:r>
                        <a:rPr lang="en-US" sz="1600">
                          <a:effectLst/>
                        </a:rPr>
                        <a:t>Allows the app to read the full set of profile properties, reports, and managers of other users in your organization, on behalf of the signed-in user.</a:t>
                      </a:r>
                    </a:p>
                  </a:txBody>
                  <a:tcPr marL="29601" marR="29601" marT="22201" marB="22201"/>
                </a:tc>
                <a:tc>
                  <a:txBody>
                    <a:bodyPr/>
                    <a:lstStyle/>
                    <a:p>
                      <a:pPr fontAlgn="t"/>
                      <a:r>
                        <a:rPr lang="en-US" sz="1600" dirty="0">
                          <a:solidFill>
                            <a:srgbClr val="FF0000"/>
                          </a:solidFill>
                          <a:effectLst/>
                        </a:rPr>
                        <a:t>Yes</a:t>
                      </a:r>
                    </a:p>
                  </a:txBody>
                  <a:tcPr marL="29601" marR="29601" marT="22201" marB="22201"/>
                </a:tc>
                <a:extLst>
                  <a:ext uri="{0D108BD9-81ED-4DB2-BD59-A6C34878D82A}">
                    <a16:rowId xmlns:a16="http://schemas.microsoft.com/office/drawing/2014/main" val="3521879296"/>
                  </a:ext>
                </a:extLst>
              </a:tr>
              <a:tr h="1174651">
                <a:tc>
                  <a:txBody>
                    <a:bodyPr/>
                    <a:lstStyle/>
                    <a:p>
                      <a:pPr fontAlgn="t"/>
                      <a:r>
                        <a:rPr lang="en-US" sz="1600">
                          <a:effectLst/>
                        </a:rPr>
                        <a:t>User.ReadWrite.All</a:t>
                      </a:r>
                    </a:p>
                  </a:txBody>
                  <a:tcPr marL="29601" marR="29601" marT="22201" marB="22201"/>
                </a:tc>
                <a:tc>
                  <a:txBody>
                    <a:bodyPr/>
                    <a:lstStyle/>
                    <a:p>
                      <a:pPr fontAlgn="t"/>
                      <a:r>
                        <a:rPr lang="en-US" sz="1600">
                          <a:effectLst/>
                        </a:rPr>
                        <a:t>Read and write all users' full profiles</a:t>
                      </a:r>
                    </a:p>
                  </a:txBody>
                  <a:tcPr marL="29601" marR="29601" marT="22201" marB="22201"/>
                </a:tc>
                <a:tc>
                  <a:txBody>
                    <a:bodyPr/>
                    <a:lstStyle/>
                    <a:p>
                      <a:pPr fontAlgn="t"/>
                      <a:r>
                        <a:rPr lang="en-US" sz="1600">
                          <a:effectLst/>
                        </a:rPr>
                        <a:t>Allows the app to read and write the full set of profile properties, reports, and managers of other users in your organization, on behalf of the signed-in user. Also allows the app to create and delete users as well as reset user passwords on behalf of the signed-in user.</a:t>
                      </a:r>
                    </a:p>
                  </a:txBody>
                  <a:tcPr marL="29601" marR="29601" marT="22201" marB="22201"/>
                </a:tc>
                <a:tc>
                  <a:txBody>
                    <a:bodyPr/>
                    <a:lstStyle/>
                    <a:p>
                      <a:pPr fontAlgn="t"/>
                      <a:r>
                        <a:rPr lang="en-US" sz="1600" dirty="0">
                          <a:solidFill>
                            <a:srgbClr val="FF0000"/>
                          </a:solidFill>
                          <a:effectLst/>
                        </a:rPr>
                        <a:t>Yes</a:t>
                      </a:r>
                    </a:p>
                  </a:txBody>
                  <a:tcPr marL="29601" marR="29601" marT="22201" marB="22201"/>
                </a:tc>
                <a:extLst>
                  <a:ext uri="{0D108BD9-81ED-4DB2-BD59-A6C34878D82A}">
                    <a16:rowId xmlns:a16="http://schemas.microsoft.com/office/drawing/2014/main" val="209374006"/>
                  </a:ext>
                </a:extLst>
              </a:tr>
            </a:tbl>
          </a:graphicData>
        </a:graphic>
      </p:graphicFrame>
    </p:spTree>
    <p:extLst>
      <p:ext uri="{BB962C8B-B14F-4D97-AF65-F5344CB8AC3E}">
        <p14:creationId xmlns:p14="http://schemas.microsoft.com/office/powerpoint/2010/main" val="51601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1384995"/>
          </a:xfrm>
          <a:prstGeom prst="rect">
            <a:avLst/>
          </a:prstGeom>
          <a:noFill/>
        </p:spPr>
        <p:txBody>
          <a:bodyPr wrap="square" rtlCol="0">
            <a:spAutoFit/>
          </a:bodyPr>
          <a:lstStyle/>
          <a:p>
            <a:r>
              <a:rPr lang="en-US" sz="2800" dirty="0"/>
              <a:t>Users can not grant consent for a permission that requires Admin consent</a:t>
            </a:r>
          </a:p>
        </p:txBody>
      </p:sp>
      <p:pic>
        <p:nvPicPr>
          <p:cNvPr id="2" name="Picture 1">
            <a:extLst>
              <a:ext uri="{FF2B5EF4-FFF2-40B4-BE49-F238E27FC236}">
                <a16:creationId xmlns:a16="http://schemas.microsoft.com/office/drawing/2014/main" id="{16AA5E7C-9C8C-440B-9A9C-B7224366AD2D}"/>
              </a:ext>
            </a:extLst>
          </p:cNvPr>
          <p:cNvPicPr>
            <a:picLocks noChangeAspect="1"/>
          </p:cNvPicPr>
          <p:nvPr/>
        </p:nvPicPr>
        <p:blipFill>
          <a:blip r:embed="rId2"/>
          <a:stretch>
            <a:fillRect/>
          </a:stretch>
        </p:blipFill>
        <p:spPr>
          <a:xfrm>
            <a:off x="771525" y="1190625"/>
            <a:ext cx="4248150" cy="4057650"/>
          </a:xfrm>
          <a:prstGeom prst="rect">
            <a:avLst/>
          </a:prstGeom>
        </p:spPr>
      </p:pic>
    </p:spTree>
    <p:extLst>
      <p:ext uri="{BB962C8B-B14F-4D97-AF65-F5344CB8AC3E}">
        <p14:creationId xmlns:p14="http://schemas.microsoft.com/office/powerpoint/2010/main" val="14515547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7838E-386E-4285-844A-1023654CBE75}"/>
              </a:ext>
            </a:extLst>
          </p:cNvPr>
          <p:cNvPicPr>
            <a:picLocks noChangeAspect="1"/>
          </p:cNvPicPr>
          <p:nvPr/>
        </p:nvPicPr>
        <p:blipFill>
          <a:blip r:embed="rId2"/>
          <a:stretch>
            <a:fillRect/>
          </a:stretch>
        </p:blipFill>
        <p:spPr>
          <a:xfrm>
            <a:off x="721902" y="1378437"/>
            <a:ext cx="3924558" cy="41011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065D2F0-CF80-46E0-85F4-82CF9866CCB3}"/>
              </a:ext>
            </a:extLst>
          </p:cNvPr>
          <p:cNvPicPr>
            <a:picLocks noChangeAspect="1"/>
          </p:cNvPicPr>
          <p:nvPr/>
        </p:nvPicPr>
        <p:blipFill>
          <a:blip r:embed="rId3"/>
          <a:stretch>
            <a:fillRect/>
          </a:stretch>
        </p:blipFill>
        <p:spPr>
          <a:xfrm>
            <a:off x="5404968" y="611768"/>
            <a:ext cx="6509377" cy="56344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Arrow: Right 1">
            <a:extLst>
              <a:ext uri="{FF2B5EF4-FFF2-40B4-BE49-F238E27FC236}">
                <a16:creationId xmlns:a16="http://schemas.microsoft.com/office/drawing/2014/main" id="{D83F6A4F-F3F5-4183-9553-59089A9AC8FC}"/>
              </a:ext>
            </a:extLst>
          </p:cNvPr>
          <p:cNvSpPr/>
          <p:nvPr/>
        </p:nvSpPr>
        <p:spPr bwMode="auto">
          <a:xfrm rot="2290423">
            <a:off x="4003385" y="5161474"/>
            <a:ext cx="1652431" cy="8096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02065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dirty="0"/>
              <a:t>Users can not grant consent for a permission that requires Admin consent</a:t>
            </a:r>
          </a:p>
          <a:p>
            <a:endParaRPr lang="en-US" sz="2800" dirty="0"/>
          </a:p>
          <a:p>
            <a:r>
              <a:rPr lang="en-US" sz="2800" dirty="0"/>
              <a:t>Admins can grant this consent</a:t>
            </a:r>
          </a:p>
          <a:p>
            <a:endParaRPr lang="en-US" sz="2800" dirty="0"/>
          </a:p>
          <a:p>
            <a:r>
              <a:rPr lang="en-US" sz="2800" dirty="0"/>
              <a:t>When running the app</a:t>
            </a:r>
          </a:p>
          <a:p>
            <a:endParaRPr lang="en-US" sz="2800" dirty="0"/>
          </a:p>
          <a:p>
            <a:endParaRPr lang="en-US" sz="2800" dirty="0"/>
          </a:p>
        </p:txBody>
      </p:sp>
      <p:pic>
        <p:nvPicPr>
          <p:cNvPr id="3" name="Picture 2">
            <a:extLst>
              <a:ext uri="{FF2B5EF4-FFF2-40B4-BE49-F238E27FC236}">
                <a16:creationId xmlns:a16="http://schemas.microsoft.com/office/drawing/2014/main" id="{EAEE3FCF-BEB1-4A82-887D-CABBB01378D6}"/>
              </a:ext>
            </a:extLst>
          </p:cNvPr>
          <p:cNvPicPr>
            <a:picLocks noChangeAspect="1"/>
          </p:cNvPicPr>
          <p:nvPr/>
        </p:nvPicPr>
        <p:blipFill>
          <a:blip r:embed="rId2"/>
          <a:stretch>
            <a:fillRect/>
          </a:stretch>
        </p:blipFill>
        <p:spPr>
          <a:xfrm>
            <a:off x="1295400" y="1190625"/>
            <a:ext cx="4210050" cy="4724400"/>
          </a:xfrm>
          <a:prstGeom prst="rect">
            <a:avLst/>
          </a:prstGeom>
        </p:spPr>
      </p:pic>
    </p:spTree>
    <p:extLst>
      <p:ext uri="{BB962C8B-B14F-4D97-AF65-F5344CB8AC3E}">
        <p14:creationId xmlns:p14="http://schemas.microsoft.com/office/powerpoint/2010/main" val="11545638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D5F11A-B4C9-45B5-B1A9-B6476FA1280B}"/>
              </a:ext>
            </a:extLst>
          </p:cNvPr>
          <p:cNvSpPr txBox="1"/>
          <p:nvPr/>
        </p:nvSpPr>
        <p:spPr>
          <a:xfrm>
            <a:off x="6419850" y="1038225"/>
            <a:ext cx="5000625" cy="3970318"/>
          </a:xfrm>
          <a:prstGeom prst="rect">
            <a:avLst/>
          </a:prstGeom>
          <a:noFill/>
        </p:spPr>
        <p:txBody>
          <a:bodyPr wrap="square" rtlCol="0">
            <a:spAutoFit/>
          </a:bodyPr>
          <a:lstStyle/>
          <a:p>
            <a:r>
              <a:rPr lang="en-US" sz="2800" dirty="0"/>
              <a:t>Admins can also consent for all users in the organization </a:t>
            </a:r>
          </a:p>
          <a:p>
            <a:endParaRPr lang="en-US" sz="2800" dirty="0"/>
          </a:p>
          <a:p>
            <a:r>
              <a:rPr lang="en-US" sz="2800" dirty="0"/>
              <a:t>Applies to both consent User and Admin permissions</a:t>
            </a:r>
          </a:p>
          <a:p>
            <a:endParaRPr lang="en-US" sz="2800" dirty="0"/>
          </a:p>
          <a:p>
            <a:r>
              <a:rPr lang="en-US" sz="2800" dirty="0"/>
              <a:t>When running the app</a:t>
            </a:r>
          </a:p>
          <a:p>
            <a:endParaRPr lang="en-US" sz="2800" dirty="0"/>
          </a:p>
          <a:p>
            <a:r>
              <a:rPr lang="en-US" sz="2800" dirty="0"/>
              <a:t>In the Azure Portal</a:t>
            </a:r>
          </a:p>
        </p:txBody>
      </p:sp>
      <p:pic>
        <p:nvPicPr>
          <p:cNvPr id="2" name="Picture 1">
            <a:extLst>
              <a:ext uri="{FF2B5EF4-FFF2-40B4-BE49-F238E27FC236}">
                <a16:creationId xmlns:a16="http://schemas.microsoft.com/office/drawing/2014/main" id="{35246110-3BF0-4547-874D-BB05A1FB6B91}"/>
              </a:ext>
            </a:extLst>
          </p:cNvPr>
          <p:cNvPicPr>
            <a:picLocks noChangeAspect="1"/>
          </p:cNvPicPr>
          <p:nvPr/>
        </p:nvPicPr>
        <p:blipFill>
          <a:blip r:embed="rId2"/>
          <a:stretch>
            <a:fillRect/>
          </a:stretch>
        </p:blipFill>
        <p:spPr>
          <a:xfrm>
            <a:off x="277791" y="0"/>
            <a:ext cx="11636418" cy="6858000"/>
          </a:xfrm>
          <a:prstGeom prst="rect">
            <a:avLst/>
          </a:prstGeom>
        </p:spPr>
      </p:pic>
      <p:sp>
        <p:nvSpPr>
          <p:cNvPr id="3" name="TextBox 2">
            <a:extLst>
              <a:ext uri="{FF2B5EF4-FFF2-40B4-BE49-F238E27FC236}">
                <a16:creationId xmlns:a16="http://schemas.microsoft.com/office/drawing/2014/main" id="{FA3AEBEE-8641-49CE-AFA6-0FCE5BACD81F}"/>
              </a:ext>
            </a:extLst>
          </p:cNvPr>
          <p:cNvSpPr txBox="1"/>
          <p:nvPr/>
        </p:nvSpPr>
        <p:spPr>
          <a:xfrm>
            <a:off x="1095375" y="1038225"/>
            <a:ext cx="10591800" cy="1384995"/>
          </a:xfrm>
          <a:prstGeom prst="rect">
            <a:avLst/>
          </a:prstGeom>
          <a:solidFill>
            <a:srgbClr val="FFC000"/>
          </a:solidFill>
        </p:spPr>
        <p:txBody>
          <a:bodyPr wrap="square" rtlCol="0">
            <a:spAutoFit/>
          </a:bodyPr>
          <a:lstStyle/>
          <a:p>
            <a:r>
              <a:rPr lang="en-US" sz="2800" dirty="0"/>
              <a:t>Great choice for LOB apps</a:t>
            </a:r>
          </a:p>
          <a:p>
            <a:endParaRPr lang="en-US" sz="2800" dirty="0"/>
          </a:p>
          <a:p>
            <a:r>
              <a:rPr lang="en-US" sz="2800" dirty="0"/>
              <a:t>Developers should declare all permissions ahead of time </a:t>
            </a:r>
          </a:p>
        </p:txBody>
      </p:sp>
      <p:pic>
        <p:nvPicPr>
          <p:cNvPr id="4" name="Picture 3">
            <a:extLst>
              <a:ext uri="{FF2B5EF4-FFF2-40B4-BE49-F238E27FC236}">
                <a16:creationId xmlns:a16="http://schemas.microsoft.com/office/drawing/2014/main" id="{0971AB78-7E80-4CF0-9162-B1E83C2AC78A}"/>
              </a:ext>
            </a:extLst>
          </p:cNvPr>
          <p:cNvPicPr>
            <a:picLocks noChangeAspect="1"/>
          </p:cNvPicPr>
          <p:nvPr/>
        </p:nvPicPr>
        <p:blipFill>
          <a:blip r:embed="rId3"/>
          <a:stretch>
            <a:fillRect/>
          </a:stretch>
        </p:blipFill>
        <p:spPr>
          <a:xfrm>
            <a:off x="277791" y="0"/>
            <a:ext cx="11486648" cy="6948600"/>
          </a:xfrm>
          <a:prstGeom prst="rect">
            <a:avLst/>
          </a:prstGeom>
        </p:spPr>
      </p:pic>
    </p:spTree>
    <p:extLst>
      <p:ext uri="{BB962C8B-B14F-4D97-AF65-F5344CB8AC3E}">
        <p14:creationId xmlns:p14="http://schemas.microsoft.com/office/powerpoint/2010/main" val="2050836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267712" cy="553998"/>
          </a:xfrm>
        </p:spPr>
        <p:txBody>
          <a:bodyPr/>
          <a:lstStyle/>
          <a:p>
            <a:r>
              <a:rPr lang="en-US"/>
              <a:t>Permissions and Consent</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686801" y="585788"/>
            <a:ext cx="2922588" cy="886397"/>
          </a:xfrm>
        </p:spPr>
        <p:txBody>
          <a:bodyPr/>
          <a:lstStyle/>
          <a:p>
            <a:r>
              <a:rPr lang="en-US"/>
              <a:t>Microsoft identity platform</a:t>
            </a:r>
          </a:p>
          <a:p>
            <a:r>
              <a:rPr lang="en-US"/>
              <a:t>Developer Training</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550-BA60-4D4A-B00B-390B500133AA}"/>
              </a:ext>
            </a:extLst>
          </p:cNvPr>
          <p:cNvSpPr>
            <a:spLocks noGrp="1"/>
          </p:cNvSpPr>
          <p:nvPr>
            <p:ph type="title"/>
          </p:nvPr>
        </p:nvSpPr>
        <p:spPr/>
        <p:txBody>
          <a:bodyPr/>
          <a:lstStyle/>
          <a:p>
            <a:r>
              <a:rPr lang="en-US" dirty="0"/>
              <a:t>When to ask for permission</a:t>
            </a:r>
          </a:p>
        </p:txBody>
      </p:sp>
      <p:sp>
        <p:nvSpPr>
          <p:cNvPr id="3" name="Text Placeholder 2">
            <a:extLst>
              <a:ext uri="{FF2B5EF4-FFF2-40B4-BE49-F238E27FC236}">
                <a16:creationId xmlns:a16="http://schemas.microsoft.com/office/drawing/2014/main" id="{4CAE2D52-A897-4A91-9897-1E90C631FDEB}"/>
              </a:ext>
            </a:extLst>
          </p:cNvPr>
          <p:cNvSpPr>
            <a:spLocks noGrp="1"/>
          </p:cNvSpPr>
          <p:nvPr>
            <p:ph type="body" sz="quarter" idx="10"/>
          </p:nvPr>
        </p:nvSpPr>
        <p:spPr>
          <a:xfrm>
            <a:off x="584200" y="1435497"/>
            <a:ext cx="11018520" cy="1465016"/>
          </a:xfrm>
        </p:spPr>
        <p:txBody>
          <a:bodyPr/>
          <a:lstStyle/>
          <a:p>
            <a:r>
              <a:rPr lang="en-US" b="1" dirty="0"/>
              <a:t>Dynamic user consent</a:t>
            </a:r>
            <a:r>
              <a:rPr lang="en-US" dirty="0"/>
              <a:t> – At login or first access token request</a:t>
            </a:r>
          </a:p>
          <a:p>
            <a:r>
              <a:rPr lang="en-US" b="1" dirty="0"/>
              <a:t>Incremental user consent</a:t>
            </a:r>
            <a:r>
              <a:rPr lang="en-US" dirty="0"/>
              <a:t> – As needed</a:t>
            </a:r>
          </a:p>
          <a:p>
            <a:r>
              <a:rPr lang="en-US" b="1" dirty="0"/>
              <a:t>The /.</a:t>
            </a:r>
            <a:r>
              <a:rPr lang="en-US" b="1"/>
              <a:t>default scope</a:t>
            </a:r>
            <a:endParaRPr lang="en-US" b="1" dirty="0"/>
          </a:p>
        </p:txBody>
      </p:sp>
    </p:spTree>
    <p:extLst>
      <p:ext uri="{BB962C8B-B14F-4D97-AF65-F5344CB8AC3E}">
        <p14:creationId xmlns:p14="http://schemas.microsoft.com/office/powerpoint/2010/main" val="13662280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12994105" y="1054767"/>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86463" y="7090609"/>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263978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227095" y="7122694"/>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152726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4379" y="1155031"/>
            <a:ext cx="5317958" cy="4892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090611" y="1138988"/>
            <a:ext cx="4957011" cy="4748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3954379" y="1138988"/>
            <a:ext cx="4957011" cy="489284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t>Effective Permissions </a:t>
            </a:r>
            <a:br>
              <a:rPr lang="en-US" sz="3600" dirty="0"/>
            </a:br>
            <a:r>
              <a:rPr lang="en-US" sz="3600" dirty="0"/>
              <a:t>The intersection of app permissions and user capabilities</a:t>
            </a:r>
          </a:p>
        </p:txBody>
      </p:sp>
    </p:spTree>
    <p:extLst>
      <p:ext uri="{BB962C8B-B14F-4D97-AF65-F5344CB8AC3E}">
        <p14:creationId xmlns:p14="http://schemas.microsoft.com/office/powerpoint/2010/main" val="11873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6" name="TextBox 5">
            <a:extLst>
              <a:ext uri="{FF2B5EF4-FFF2-40B4-BE49-F238E27FC236}">
                <a16:creationId xmlns:a16="http://schemas.microsoft.com/office/drawing/2014/main" id="{5B4B278A-0426-4DA8-A8E8-FDA822F52D52}"/>
              </a:ext>
            </a:extLst>
          </p:cNvPr>
          <p:cNvSpPr txBox="1"/>
          <p:nvPr/>
        </p:nvSpPr>
        <p:spPr>
          <a:xfrm>
            <a:off x="2713433" y="3302793"/>
            <a:ext cx="6765131" cy="1200329"/>
          </a:xfrm>
          <a:prstGeom prst="rect">
            <a:avLst/>
          </a:prstGeom>
          <a:noFill/>
        </p:spPr>
        <p:txBody>
          <a:bodyPr wrap="square" rtlCol="0">
            <a:spAutoFit/>
          </a:bodyPr>
          <a:lstStyle/>
          <a:p>
            <a:pPr algn="ctr"/>
            <a:r>
              <a:rPr lang="en-US" sz="7200" dirty="0"/>
              <a:t> User Identity</a:t>
            </a:r>
          </a:p>
        </p:txBody>
      </p:sp>
      <p:sp>
        <p:nvSpPr>
          <p:cNvPr id="7" name="TextBox 6">
            <a:extLst>
              <a:ext uri="{FF2B5EF4-FFF2-40B4-BE49-F238E27FC236}">
                <a16:creationId xmlns:a16="http://schemas.microsoft.com/office/drawing/2014/main" id="{6FABF3D3-B005-4E41-AB4D-542C0C3ACF12}"/>
              </a:ext>
            </a:extLst>
          </p:cNvPr>
          <p:cNvSpPr txBox="1"/>
          <p:nvPr/>
        </p:nvSpPr>
        <p:spPr>
          <a:xfrm>
            <a:off x="2713433" y="5114747"/>
            <a:ext cx="6765131" cy="1200329"/>
          </a:xfrm>
          <a:prstGeom prst="rect">
            <a:avLst/>
          </a:prstGeom>
          <a:noFill/>
        </p:spPr>
        <p:txBody>
          <a:bodyPr wrap="square" rtlCol="0">
            <a:spAutoFit/>
          </a:bodyPr>
          <a:lstStyle/>
          <a:p>
            <a:pPr algn="ctr"/>
            <a:r>
              <a:rPr lang="en-US" sz="7200" dirty="0"/>
              <a:t> </a:t>
            </a:r>
          </a:p>
        </p:txBody>
      </p:sp>
    </p:spTree>
    <p:extLst>
      <p:ext uri="{BB962C8B-B14F-4D97-AF65-F5344CB8AC3E}">
        <p14:creationId xmlns:p14="http://schemas.microsoft.com/office/powerpoint/2010/main" val="308006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6" name="TextBox 5">
            <a:extLst>
              <a:ext uri="{FF2B5EF4-FFF2-40B4-BE49-F238E27FC236}">
                <a16:creationId xmlns:a16="http://schemas.microsoft.com/office/drawing/2014/main" id="{5B4B278A-0426-4DA8-A8E8-FDA822F52D52}"/>
              </a:ext>
            </a:extLst>
          </p:cNvPr>
          <p:cNvSpPr txBox="1"/>
          <p:nvPr/>
        </p:nvSpPr>
        <p:spPr>
          <a:xfrm>
            <a:off x="2713433" y="3302793"/>
            <a:ext cx="6765131" cy="1200329"/>
          </a:xfrm>
          <a:prstGeom prst="rect">
            <a:avLst/>
          </a:prstGeom>
          <a:noFill/>
        </p:spPr>
        <p:txBody>
          <a:bodyPr wrap="square" rtlCol="0">
            <a:spAutoFit/>
          </a:bodyPr>
          <a:lstStyle/>
          <a:p>
            <a:pPr algn="ctr"/>
            <a:r>
              <a:rPr lang="en-US" sz="7200" dirty="0"/>
              <a:t> </a:t>
            </a:r>
            <a:r>
              <a:rPr lang="en-US" sz="7200" strike="sngStrike" dirty="0"/>
              <a:t>User Identity</a:t>
            </a:r>
          </a:p>
        </p:txBody>
      </p:sp>
    </p:spTree>
    <p:extLst>
      <p:ext uri="{BB962C8B-B14F-4D97-AF65-F5344CB8AC3E}">
        <p14:creationId xmlns:p14="http://schemas.microsoft.com/office/powerpoint/2010/main" val="30756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93766C-217C-48C6-8603-9E551117508C}"/>
              </a:ext>
            </a:extLst>
          </p:cNvPr>
          <p:cNvSpPr txBox="1"/>
          <p:nvPr/>
        </p:nvSpPr>
        <p:spPr>
          <a:xfrm>
            <a:off x="2713433" y="1967895"/>
            <a:ext cx="6765131" cy="1200329"/>
          </a:xfrm>
          <a:prstGeom prst="rect">
            <a:avLst/>
          </a:prstGeom>
          <a:noFill/>
        </p:spPr>
        <p:txBody>
          <a:bodyPr wrap="square" rtlCol="0">
            <a:spAutoFit/>
          </a:bodyPr>
          <a:lstStyle/>
          <a:p>
            <a:pPr algn="ctr"/>
            <a:r>
              <a:rPr lang="en-US" sz="7200" dirty="0"/>
              <a:t>  APIs</a:t>
            </a:r>
          </a:p>
        </p:txBody>
      </p:sp>
      <p:sp>
        <p:nvSpPr>
          <p:cNvPr id="4" name="TextBox 3">
            <a:extLst>
              <a:ext uri="{FF2B5EF4-FFF2-40B4-BE49-F238E27FC236}">
                <a16:creationId xmlns:a16="http://schemas.microsoft.com/office/drawing/2014/main" id="{F23700F2-2B5F-4E20-ACC0-69925F322DB5}"/>
              </a:ext>
            </a:extLst>
          </p:cNvPr>
          <p:cNvSpPr txBox="1"/>
          <p:nvPr/>
        </p:nvSpPr>
        <p:spPr>
          <a:xfrm>
            <a:off x="2713433" y="542925"/>
            <a:ext cx="6765131" cy="1200329"/>
          </a:xfrm>
          <a:prstGeom prst="rect">
            <a:avLst/>
          </a:prstGeom>
          <a:noFill/>
        </p:spPr>
        <p:txBody>
          <a:bodyPr wrap="square" rtlCol="0">
            <a:spAutoFit/>
          </a:bodyPr>
          <a:lstStyle/>
          <a:p>
            <a:pPr algn="ctr"/>
            <a:r>
              <a:rPr lang="en-US" sz="7200" dirty="0"/>
              <a:t>  Authorization</a:t>
            </a:r>
          </a:p>
        </p:txBody>
      </p:sp>
      <p:sp>
        <p:nvSpPr>
          <p:cNvPr id="7" name="TextBox 6">
            <a:extLst>
              <a:ext uri="{FF2B5EF4-FFF2-40B4-BE49-F238E27FC236}">
                <a16:creationId xmlns:a16="http://schemas.microsoft.com/office/drawing/2014/main" id="{CA0C5743-6E89-40FF-BF88-A0393D117E0E}"/>
              </a:ext>
            </a:extLst>
          </p:cNvPr>
          <p:cNvSpPr txBox="1"/>
          <p:nvPr/>
        </p:nvSpPr>
        <p:spPr>
          <a:xfrm>
            <a:off x="1700463" y="3469013"/>
            <a:ext cx="9737557" cy="2308324"/>
          </a:xfrm>
          <a:prstGeom prst="rect">
            <a:avLst/>
          </a:prstGeom>
          <a:noFill/>
        </p:spPr>
        <p:txBody>
          <a:bodyPr wrap="square" rtlCol="0">
            <a:spAutoFit/>
          </a:bodyPr>
          <a:lstStyle/>
          <a:p>
            <a:pPr algn="ctr"/>
            <a:r>
              <a:rPr lang="en-US" sz="7200" dirty="0"/>
              <a:t> Service, Daemon, Machine to Machine</a:t>
            </a:r>
          </a:p>
        </p:txBody>
      </p:sp>
    </p:spTree>
    <p:extLst>
      <p:ext uri="{BB962C8B-B14F-4D97-AF65-F5344CB8AC3E}">
        <p14:creationId xmlns:p14="http://schemas.microsoft.com/office/powerpoint/2010/main" val="299956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E06C-DAED-4128-8497-2C9EA734A968}"/>
              </a:ext>
            </a:extLst>
          </p:cNvPr>
          <p:cNvSpPr>
            <a:spLocks noGrp="1"/>
          </p:cNvSpPr>
          <p:nvPr>
            <p:ph type="title"/>
          </p:nvPr>
        </p:nvSpPr>
        <p:spPr/>
        <p:txBody>
          <a:bodyPr/>
          <a:lstStyle/>
          <a:p>
            <a:r>
              <a:rPr lang="en-US" dirty="0"/>
              <a:t>Application Permissions</a:t>
            </a:r>
          </a:p>
        </p:txBody>
      </p:sp>
      <p:sp>
        <p:nvSpPr>
          <p:cNvPr id="3" name="Content Placeholder 2">
            <a:extLst>
              <a:ext uri="{FF2B5EF4-FFF2-40B4-BE49-F238E27FC236}">
                <a16:creationId xmlns:a16="http://schemas.microsoft.com/office/drawing/2014/main" id="{7F114643-167B-4ECF-97C7-75A25DBDA5ED}"/>
              </a:ext>
            </a:extLst>
          </p:cNvPr>
          <p:cNvSpPr>
            <a:spLocks noGrp="1"/>
          </p:cNvSpPr>
          <p:nvPr>
            <p:ph idx="1"/>
          </p:nvPr>
        </p:nvSpPr>
        <p:spPr>
          <a:xfrm>
            <a:off x="584200" y="1435503"/>
            <a:ext cx="11018520" cy="5270097"/>
          </a:xfrm>
        </p:spPr>
        <p:txBody>
          <a:bodyPr>
            <a:normAutofit/>
          </a:bodyPr>
          <a:lstStyle/>
          <a:p>
            <a:r>
              <a:rPr lang="en-US" dirty="0"/>
              <a:t>App proves it is the app requesting permission</a:t>
            </a:r>
          </a:p>
          <a:p>
            <a:pPr lvl="1"/>
            <a:r>
              <a:rPr lang="en-US" dirty="0"/>
              <a:t>Secret, Cert, Managed Identity for Azure Resources</a:t>
            </a:r>
          </a:p>
          <a:p>
            <a:r>
              <a:rPr lang="en-US" dirty="0"/>
              <a:t>Admin consent – Always</a:t>
            </a:r>
          </a:p>
          <a:p>
            <a:r>
              <a:rPr lang="en-US" dirty="0"/>
              <a:t>Trans user functionality</a:t>
            </a:r>
          </a:p>
          <a:p>
            <a:pPr lvl="1"/>
            <a:r>
              <a:rPr lang="en-US" dirty="0" err="1"/>
              <a:t>User.ReadWrite.All</a:t>
            </a:r>
            <a:endParaRPr lang="en-US" dirty="0"/>
          </a:p>
          <a:p>
            <a:pPr lvl="1"/>
            <a:r>
              <a:rPr lang="en-US" dirty="0" err="1"/>
              <a:t>Calendar.Read.All</a:t>
            </a:r>
            <a:endParaRPr lang="en-US" dirty="0"/>
          </a:p>
          <a:p>
            <a:r>
              <a:rPr lang="en-US" dirty="0"/>
              <a:t>Permissions granted the app are always the permissions used</a:t>
            </a:r>
          </a:p>
        </p:txBody>
      </p:sp>
    </p:spTree>
    <p:extLst>
      <p:ext uri="{BB962C8B-B14F-4D97-AF65-F5344CB8AC3E}">
        <p14:creationId xmlns:p14="http://schemas.microsoft.com/office/powerpoint/2010/main" val="268059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CE6BB-49A7-4015-A1E2-112DBBE06BE3}"/>
              </a:ext>
            </a:extLst>
          </p:cNvPr>
          <p:cNvPicPr>
            <a:picLocks noChangeAspect="1"/>
          </p:cNvPicPr>
          <p:nvPr/>
        </p:nvPicPr>
        <p:blipFill>
          <a:blip r:embed="rId2"/>
          <a:stretch>
            <a:fillRect/>
          </a:stretch>
        </p:blipFill>
        <p:spPr>
          <a:xfrm>
            <a:off x="0" y="542840"/>
            <a:ext cx="12192000" cy="5772319"/>
          </a:xfrm>
          <a:prstGeom prst="rect">
            <a:avLst/>
          </a:prstGeom>
        </p:spPr>
      </p:pic>
    </p:spTree>
    <p:extLst>
      <p:ext uri="{BB962C8B-B14F-4D97-AF65-F5344CB8AC3E}">
        <p14:creationId xmlns:p14="http://schemas.microsoft.com/office/powerpoint/2010/main" val="14159287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3224-8822-463B-9D21-359C50D6A7D8}"/>
              </a:ext>
            </a:extLst>
          </p:cNvPr>
          <p:cNvSpPr>
            <a:spLocks noGrp="1"/>
          </p:cNvSpPr>
          <p:nvPr>
            <p:ph type="title"/>
          </p:nvPr>
        </p:nvSpPr>
        <p:spPr/>
        <p:txBody>
          <a:bodyPr/>
          <a:lstStyle/>
          <a:p>
            <a:r>
              <a:rPr lang="en-US" dirty="0"/>
              <a:t>Is this going to be on the test?</a:t>
            </a:r>
          </a:p>
        </p:txBody>
      </p:sp>
      <p:sp>
        <p:nvSpPr>
          <p:cNvPr id="5" name="Text Placeholder 4">
            <a:extLst>
              <a:ext uri="{FF2B5EF4-FFF2-40B4-BE49-F238E27FC236}">
                <a16:creationId xmlns:a16="http://schemas.microsoft.com/office/drawing/2014/main" id="{ED343161-5E59-4ADA-9DF6-939717E0F0B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75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90DDA0-F656-4888-81D9-3D176FCAC6A0}"/>
              </a:ext>
            </a:extLst>
          </p:cNvPr>
          <p:cNvSpPr>
            <a:spLocks noGrp="1"/>
          </p:cNvSpPr>
          <p:nvPr>
            <p:ph type="title"/>
          </p:nvPr>
        </p:nvSpPr>
        <p:spPr/>
        <p:txBody>
          <a:bodyPr/>
          <a:lstStyle/>
          <a:p>
            <a:r>
              <a:rPr lang="en-US" dirty="0"/>
              <a:t>Authorization</a:t>
            </a:r>
          </a:p>
        </p:txBody>
      </p:sp>
      <p:sp>
        <p:nvSpPr>
          <p:cNvPr id="5" name="Content Placeholder 4">
            <a:extLst>
              <a:ext uri="{FF2B5EF4-FFF2-40B4-BE49-F238E27FC236}">
                <a16:creationId xmlns:a16="http://schemas.microsoft.com/office/drawing/2014/main" id="{23EC3494-7375-4031-9E09-4CB68019C665}"/>
              </a:ext>
            </a:extLst>
          </p:cNvPr>
          <p:cNvSpPr>
            <a:spLocks noGrp="1"/>
          </p:cNvSpPr>
          <p:nvPr>
            <p:ph idx="1"/>
          </p:nvPr>
        </p:nvSpPr>
        <p:spPr/>
        <p:txBody>
          <a:bodyPr/>
          <a:lstStyle/>
          <a:p>
            <a:r>
              <a:rPr lang="en-US" dirty="0"/>
              <a:t>Connect users to apps with Authentication</a:t>
            </a:r>
          </a:p>
          <a:p>
            <a:pPr lvl="1"/>
            <a:r>
              <a:rPr lang="en-US" dirty="0"/>
              <a:t>User proves their Identity to Microsoft Identity</a:t>
            </a:r>
          </a:p>
          <a:p>
            <a:r>
              <a:rPr lang="en-US" dirty="0"/>
              <a:t>Applications need Authorization to be allowed to call APIs</a:t>
            </a:r>
          </a:p>
          <a:p>
            <a:endParaRPr lang="en-US" dirty="0"/>
          </a:p>
          <a:p>
            <a:pPr lvl="1"/>
            <a:r>
              <a:rPr lang="en-US" dirty="0"/>
              <a:t>On Behalf of the user</a:t>
            </a:r>
          </a:p>
          <a:p>
            <a:pPr lvl="2"/>
            <a:r>
              <a:rPr lang="en-US" dirty="0"/>
              <a:t>User Identity is provided by Microsoft Identity</a:t>
            </a:r>
          </a:p>
          <a:p>
            <a:pPr lvl="2"/>
            <a:r>
              <a:rPr lang="en-US" dirty="0"/>
              <a:t>Delegated Permission</a:t>
            </a:r>
          </a:p>
          <a:p>
            <a:pPr lvl="2"/>
            <a:r>
              <a:rPr lang="en-US" dirty="0"/>
              <a:t>Must be used with a user present</a:t>
            </a:r>
          </a:p>
          <a:p>
            <a:pPr lvl="1"/>
            <a:r>
              <a:rPr lang="en-US" dirty="0"/>
              <a:t>As a service application</a:t>
            </a:r>
          </a:p>
          <a:p>
            <a:pPr lvl="2"/>
            <a:r>
              <a:rPr lang="en-US" dirty="0"/>
              <a:t>Application Permission</a:t>
            </a:r>
          </a:p>
          <a:p>
            <a:endParaRPr lang="en-US" dirty="0"/>
          </a:p>
        </p:txBody>
      </p:sp>
    </p:spTree>
    <p:extLst>
      <p:ext uri="{BB962C8B-B14F-4D97-AF65-F5344CB8AC3E}">
        <p14:creationId xmlns:p14="http://schemas.microsoft.com/office/powerpoint/2010/main" val="2449966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Example: Cactus API</a:t>
            </a:r>
          </a:p>
        </p:txBody>
      </p:sp>
      <p:sp>
        <p:nvSpPr>
          <p:cNvPr id="6" name="Text Placeholder 5"/>
          <p:cNvSpPr>
            <a:spLocks noGrp="1"/>
          </p:cNvSpPr>
          <p:nvPr>
            <p:ph type="body" sz="quarter" idx="10"/>
          </p:nvPr>
        </p:nvSpPr>
        <p:spPr>
          <a:xfrm>
            <a:off x="584199" y="1435497"/>
            <a:ext cx="7003783" cy="4515082"/>
          </a:xfrm>
        </p:spPr>
        <p:txBody>
          <a:bodyPr vert="horz" wrap="square" lIns="0" tIns="0" rIns="0" bIns="0" rtlCol="0">
            <a:spAutoFit/>
          </a:bodyPr>
          <a:lstStyle/>
          <a:p>
            <a:pPr marL="0" indent="0">
              <a:lnSpc>
                <a:spcPct val="95000"/>
              </a:lnSpc>
              <a:buNone/>
            </a:pPr>
            <a:r>
              <a:rPr lang="en-US" dirty="0"/>
              <a:t>A </a:t>
            </a:r>
            <a:r>
              <a:rPr lang="en-US" i="1" dirty="0"/>
              <a:t>very</a:t>
            </a:r>
            <a:r>
              <a:rPr lang="en-US" dirty="0"/>
              <a:t> simple API</a:t>
            </a:r>
          </a:p>
          <a:p>
            <a:pPr lvl="1">
              <a:lnSpc>
                <a:spcPct val="95000"/>
              </a:lnSpc>
            </a:pPr>
            <a:r>
              <a:rPr lang="en-US" sz="1600" dirty="0">
                <a:latin typeface="Consolas" panose="020B0609020204030204" pitchFamily="49" charset="0"/>
              </a:rPr>
              <a:t>GET /items </a:t>
            </a:r>
            <a:r>
              <a:rPr lang="en-US" dirty="0"/>
              <a:t>– list all items</a:t>
            </a:r>
          </a:p>
          <a:p>
            <a:pPr lvl="1">
              <a:lnSpc>
                <a:spcPct val="95000"/>
              </a:lnSpc>
            </a:pPr>
            <a:r>
              <a:rPr lang="en-US" sz="1600" dirty="0">
                <a:latin typeface="Consolas" panose="020B0609020204030204" pitchFamily="49" charset="0"/>
              </a:rPr>
              <a:t>GET /items/{id} </a:t>
            </a:r>
            <a:r>
              <a:rPr lang="en-US" dirty="0"/>
              <a:t>– get one item</a:t>
            </a:r>
          </a:p>
          <a:p>
            <a:pPr marL="28575" indent="0">
              <a:buNone/>
            </a:pPr>
            <a:endParaRPr lang="en-US" dirty="0"/>
          </a:p>
          <a:p>
            <a:pPr marL="28575" indent="0">
              <a:buNone/>
            </a:pPr>
            <a:r>
              <a:rPr lang="en-US" dirty="0"/>
              <a:t>Exposes two delegated permissions</a:t>
            </a:r>
          </a:p>
          <a:p>
            <a:pPr lvl="1"/>
            <a:r>
              <a:rPr lang="en-US" i="1" dirty="0" err="1"/>
              <a:t>Catalog.View.All</a:t>
            </a:r>
            <a:r>
              <a:rPr lang="en-US" dirty="0"/>
              <a:t>: List all items</a:t>
            </a:r>
          </a:p>
          <a:p>
            <a:pPr lvl="1"/>
            <a:r>
              <a:rPr lang="en-US" i="1" dirty="0" err="1"/>
              <a:t>Catalog.View.Published</a:t>
            </a:r>
            <a:r>
              <a:rPr lang="en-US" dirty="0"/>
              <a:t>: List only published items</a:t>
            </a:r>
          </a:p>
          <a:p>
            <a:pPr lvl="1"/>
            <a:endParaRPr lang="en-US" dirty="0"/>
          </a:p>
          <a:p>
            <a:pPr marL="28575" indent="0">
              <a:buNone/>
            </a:pPr>
            <a:r>
              <a:rPr lang="en-US" dirty="0"/>
              <a:t>Has two types of users</a:t>
            </a:r>
          </a:p>
          <a:p>
            <a:pPr lvl="1"/>
            <a:r>
              <a:rPr lang="en-US" i="1" dirty="0"/>
              <a:t>Admin</a:t>
            </a:r>
            <a:r>
              <a:rPr lang="en-US" dirty="0"/>
              <a:t>: Can view all items</a:t>
            </a:r>
          </a:p>
          <a:p>
            <a:pPr lvl="1"/>
            <a:r>
              <a:rPr lang="en-US" i="1" dirty="0"/>
              <a:t>User</a:t>
            </a:r>
            <a:r>
              <a:rPr lang="en-US" dirty="0"/>
              <a:t>: Can view only published items</a:t>
            </a:r>
          </a:p>
        </p:txBody>
      </p:sp>
      <p:grpSp>
        <p:nvGrpSpPr>
          <p:cNvPr id="8" name="Group 7">
            <a:extLst>
              <a:ext uri="{FF2B5EF4-FFF2-40B4-BE49-F238E27FC236}">
                <a16:creationId xmlns:a16="http://schemas.microsoft.com/office/drawing/2014/main" id="{B9804B5D-16C8-4F93-A78D-EECB62EB631F}"/>
              </a:ext>
            </a:extLst>
          </p:cNvPr>
          <p:cNvGrpSpPr/>
          <p:nvPr/>
        </p:nvGrpSpPr>
        <p:grpSpPr>
          <a:xfrm>
            <a:off x="7593633" y="1435496"/>
            <a:ext cx="4015754" cy="4833541"/>
            <a:chOff x="7593633" y="588962"/>
            <a:chExt cx="4015754" cy="5680076"/>
          </a:xfrm>
        </p:grpSpPr>
        <p:sp>
          <p:nvSpPr>
            <p:cNvPr id="9" name="Rectangle 8">
              <a:extLst>
                <a:ext uri="{FF2B5EF4-FFF2-40B4-BE49-F238E27FC236}">
                  <a16:creationId xmlns:a16="http://schemas.microsoft.com/office/drawing/2014/main" id="{8E943250-6381-4982-8F2D-B1202C01A5E0}"/>
                </a:ext>
                <a:ext uri="{C183D7F6-B498-43B3-948B-1728B52AA6E4}">
                  <adec:decorative xmlns:adec="http://schemas.microsoft.com/office/drawing/2017/decorative" val="1"/>
                </a:ext>
              </a:extLst>
            </p:cNvPr>
            <p:cNvSpPr/>
            <p:nvPr/>
          </p:nvSpPr>
          <p:spPr bwMode="auto">
            <a:xfrm>
              <a:off x="7593633" y="588962"/>
              <a:ext cx="401010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6714392-D712-4972-BB3E-CFF8348EA5D6}"/>
                </a:ext>
              </a:extLst>
            </p:cNvPr>
            <p:cNvSpPr/>
            <p:nvPr/>
          </p:nvSpPr>
          <p:spPr bwMode="auto">
            <a:xfrm>
              <a:off x="7599284" y="588962"/>
              <a:ext cx="4010103" cy="4001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rPr>
                <a:t>Catalog contents</a:t>
              </a:r>
            </a:p>
            <a:p>
              <a:pPr defTabSz="932472" fontAlgn="base"/>
              <a:endParaRPr lang="en-US" sz="1200">
                <a:solidFill>
                  <a:schemeClr val="tx1"/>
                </a:solidFill>
                <a:latin typeface="Consolas" panose="020B0609020204030204" pitchFamily="49" charset="0"/>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2,</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Neobuxbaumia</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polylopha</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"unpublished"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18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199" y="1435497"/>
            <a:ext cx="11025189" cy="2092881"/>
          </a:xfrm>
        </p:spPr>
        <p:txBody>
          <a:bodyPr vert="horz" wrap="square" lIns="0" tIns="0" rIns="0" bIns="0" rtlCol="0">
            <a:spAutoFit/>
          </a:bodyPr>
          <a:lstStyle/>
          <a:p>
            <a:pPr>
              <a:lnSpc>
                <a:spcPct val="95000"/>
              </a:lnSpc>
            </a:pPr>
            <a:r>
              <a:rPr lang="en-US" dirty="0"/>
              <a:t>A single-page JavaScript app requesting the </a:t>
            </a:r>
            <a:r>
              <a:rPr lang="en-US" i="1" dirty="0" err="1"/>
              <a:t>Catalog.View.Published</a:t>
            </a:r>
            <a:r>
              <a:rPr lang="en-US" i="1" dirty="0"/>
              <a:t> </a:t>
            </a:r>
            <a:r>
              <a:rPr lang="en-US" dirty="0"/>
              <a:t>permission, used to list catalog items</a:t>
            </a:r>
          </a:p>
          <a:p>
            <a:pPr lvl="1">
              <a:lnSpc>
                <a:spcPct val="95000"/>
              </a:lnSpc>
            </a:pPr>
            <a:r>
              <a:rPr lang="en-US" dirty="0"/>
              <a:t>Q: Is this a delegated permission (scope) or application permission (app role)?</a:t>
            </a:r>
          </a:p>
          <a:p>
            <a:pPr lvl="1">
              <a:lnSpc>
                <a:spcPct val="95000"/>
              </a:lnSpc>
            </a:pPr>
            <a:r>
              <a:rPr lang="en-US" dirty="0"/>
              <a:t>A: It </a:t>
            </a:r>
            <a:r>
              <a:rPr lang="en-US" i="1" dirty="0"/>
              <a:t>must</a:t>
            </a:r>
            <a:r>
              <a:rPr lang="en-US" dirty="0"/>
              <a:t> be delegated, because:</a:t>
            </a:r>
          </a:p>
          <a:p>
            <a:pPr lvl="2">
              <a:lnSpc>
                <a:spcPct val="95000"/>
              </a:lnSpc>
            </a:pPr>
            <a:r>
              <a:rPr lang="en-US" dirty="0"/>
              <a:t>There are users in front of the app</a:t>
            </a:r>
          </a:p>
          <a:p>
            <a:pPr lvl="2">
              <a:lnSpc>
                <a:spcPct val="95000"/>
              </a:lnSpc>
            </a:pPr>
            <a:r>
              <a:rPr lang="en-US" dirty="0"/>
              <a:t>A single page app can’t keep a secret, so can’t be a confidential client.</a:t>
            </a:r>
          </a:p>
        </p:txBody>
      </p:sp>
      <p:grpSp>
        <p:nvGrpSpPr>
          <p:cNvPr id="41" name="Group 40">
            <a:extLst>
              <a:ext uri="{FF2B5EF4-FFF2-40B4-BE49-F238E27FC236}">
                <a16:creationId xmlns:a16="http://schemas.microsoft.com/office/drawing/2014/main" id="{359918BF-19D9-4F16-B450-5C6E01226E0B}"/>
              </a:ext>
            </a:extLst>
          </p:cNvPr>
          <p:cNvGrpSpPr/>
          <p:nvPr/>
        </p:nvGrpSpPr>
        <p:grpSpPr>
          <a:xfrm>
            <a:off x="3405732" y="3685574"/>
            <a:ext cx="4902022" cy="1736929"/>
            <a:chOff x="967034" y="4775417"/>
            <a:chExt cx="5128966" cy="1817342"/>
          </a:xfrm>
        </p:grpSpPr>
        <p:sp>
          <p:nvSpPr>
            <p:cNvPr id="19" name="Rectangle 18">
              <a:extLst>
                <a:ext uri="{FF2B5EF4-FFF2-40B4-BE49-F238E27FC236}">
                  <a16:creationId xmlns:a16="http://schemas.microsoft.com/office/drawing/2014/main" id="{9A167769-9F92-468F-B93B-348AC83671DD}"/>
                </a:ext>
              </a:extLst>
            </p:cNvPr>
            <p:cNvSpPr/>
            <p:nvPr/>
          </p:nvSpPr>
          <p:spPr bwMode="auto">
            <a:xfrm>
              <a:off x="2835670" y="5196483"/>
              <a:ext cx="1292144" cy="1072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a:gradFill>
                    <a:gsLst>
                      <a:gs pos="40075">
                        <a:srgbClr val="FFFFFF"/>
                      </a:gs>
                      <a:gs pos="30000">
                        <a:srgbClr val="FFFFFF"/>
                      </a:gs>
                    </a:gsLst>
                    <a:lin ang="5400000" scaled="0"/>
                  </a:gradFill>
                </a:rPr>
                <a:t>Cactus </a:t>
              </a:r>
              <a:r>
                <a:rPr lang="es-MX" sz="1800" err="1">
                  <a:gradFill>
                    <a:gsLst>
                      <a:gs pos="40075">
                        <a:srgbClr val="FFFFFF"/>
                      </a:gs>
                      <a:gs pos="30000">
                        <a:srgbClr val="FFFFFF"/>
                      </a:gs>
                    </a:gsLst>
                    <a:lin ang="5400000" scaled="0"/>
                  </a:gradFill>
                </a:rPr>
                <a:t>Catalog</a:t>
              </a:r>
              <a:endParaRPr lang="es-MX" sz="180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AF6BE394-6C6D-4B1C-BDA7-F247FBC466F6}"/>
                </a:ext>
              </a:extLst>
            </p:cNvPr>
            <p:cNvSpPr/>
            <p:nvPr/>
          </p:nvSpPr>
          <p:spPr bwMode="auto">
            <a:xfrm>
              <a:off x="4803856" y="5196484"/>
              <a:ext cx="1292144" cy="10725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pPr algn="ctr" defTabSz="932472" fontAlgn="base">
                <a:spcBef>
                  <a:spcPct val="0"/>
                </a:spcBef>
                <a:spcAft>
                  <a:spcPct val="0"/>
                </a:spcAft>
              </a:pPr>
              <a:r>
                <a:rPr lang="es-MX" sz="1800" err="1">
                  <a:gradFill>
                    <a:gsLst>
                      <a:gs pos="40075">
                        <a:srgbClr val="FFFFFF"/>
                      </a:gs>
                      <a:gs pos="30000">
                        <a:srgbClr val="FFFFFF"/>
                      </a:gs>
                    </a:gsLst>
                    <a:lin ang="5400000" scaled="0"/>
                  </a:gradFill>
                </a:rPr>
                <a:t>Catalog</a:t>
              </a:r>
              <a:r>
                <a:rPr lang="es-MX" sz="1800">
                  <a:gradFill>
                    <a:gsLst>
                      <a:gs pos="40075">
                        <a:srgbClr val="FFFFFF"/>
                      </a:gs>
                      <a:gs pos="30000">
                        <a:srgbClr val="FFFFFF"/>
                      </a:gs>
                    </a:gsLst>
                    <a:lin ang="5400000" scaled="0"/>
                  </a:gradFill>
                </a:rPr>
                <a:t> API</a:t>
              </a:r>
              <a:endParaRPr lang="en-US" sz="1800">
                <a:gradFill>
                  <a:gsLst>
                    <a:gs pos="40075">
                      <a:srgbClr val="FFFFFF"/>
                    </a:gs>
                    <a:gs pos="30000">
                      <a:srgbClr val="FFFFFF"/>
                    </a:gs>
                  </a:gsLst>
                  <a:lin ang="5400000" scaled="0"/>
                </a:gradFill>
              </a:endParaRPr>
            </a:p>
          </p:txBody>
        </p:sp>
        <p:cxnSp>
          <p:nvCxnSpPr>
            <p:cNvPr id="21" name="Straight Arrow Connector 20">
              <a:extLst>
                <a:ext uri="{FF2B5EF4-FFF2-40B4-BE49-F238E27FC236}">
                  <a16:creationId xmlns:a16="http://schemas.microsoft.com/office/drawing/2014/main" id="{8F2FCDE5-FD24-4C1D-B9EC-5F99E33007DE}"/>
                </a:ext>
              </a:extLst>
            </p:cNvPr>
            <p:cNvCxnSpPr>
              <a:cxnSpLocks/>
              <a:stCxn id="25" idx="3"/>
            </p:cNvCxnSpPr>
            <p:nvPr/>
          </p:nvCxnSpPr>
          <p:spPr>
            <a:xfrm flipV="1">
              <a:off x="1421280" y="5340366"/>
              <a:ext cx="140873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5C781E-EF7A-4558-B4A3-ECBDAE50E30A}"/>
                </a:ext>
              </a:extLst>
            </p:cNvPr>
            <p:cNvCxnSpPr>
              <a:cxnSpLocks/>
              <a:stCxn id="19" idx="3"/>
              <a:endCxn id="20" idx="1"/>
            </p:cNvCxnSpPr>
            <p:nvPr/>
          </p:nvCxnSpPr>
          <p:spPr>
            <a:xfrm>
              <a:off x="4127814" y="5732760"/>
              <a:ext cx="676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D1F7498-4489-4B21-B332-236C9E757BAB}"/>
                </a:ext>
              </a:extLst>
            </p:cNvPr>
            <p:cNvPicPr>
              <a:picLocks noChangeAspect="1"/>
            </p:cNvPicPr>
            <p:nvPr/>
          </p:nvPicPr>
          <p:blipFill>
            <a:blip r:embed="rId3"/>
            <a:stretch>
              <a:fillRect/>
            </a:stretch>
          </p:blipFill>
          <p:spPr>
            <a:xfrm>
              <a:off x="1450243" y="5462860"/>
              <a:ext cx="454246" cy="1129899"/>
            </a:xfrm>
            <a:prstGeom prst="rect">
              <a:avLst/>
            </a:prstGeom>
          </p:spPr>
        </p:pic>
        <p:pic>
          <p:nvPicPr>
            <p:cNvPr id="25" name="Picture 24">
              <a:extLst>
                <a:ext uri="{FF2B5EF4-FFF2-40B4-BE49-F238E27FC236}">
                  <a16:creationId xmlns:a16="http://schemas.microsoft.com/office/drawing/2014/main" id="{CD8383EB-C61A-4FE1-97D9-E142EF706BDC}"/>
                </a:ext>
              </a:extLst>
            </p:cNvPr>
            <p:cNvPicPr>
              <a:picLocks noChangeAspect="1"/>
            </p:cNvPicPr>
            <p:nvPr/>
          </p:nvPicPr>
          <p:blipFill>
            <a:blip r:embed="rId4"/>
            <a:stretch>
              <a:fillRect/>
            </a:stretch>
          </p:blipFill>
          <p:spPr>
            <a:xfrm>
              <a:off x="967034" y="4775417"/>
              <a:ext cx="454246" cy="1129899"/>
            </a:xfrm>
            <a:prstGeom prst="rect">
              <a:avLst/>
            </a:prstGeom>
          </p:spPr>
        </p:pic>
        <p:cxnSp>
          <p:nvCxnSpPr>
            <p:cNvPr id="29" name="Straight Arrow Connector 28">
              <a:extLst>
                <a:ext uri="{FF2B5EF4-FFF2-40B4-BE49-F238E27FC236}">
                  <a16:creationId xmlns:a16="http://schemas.microsoft.com/office/drawing/2014/main" id="{5D796BAC-54F4-4166-9B66-8EB679583DC0}"/>
                </a:ext>
              </a:extLst>
            </p:cNvPr>
            <p:cNvCxnSpPr>
              <a:cxnSpLocks/>
              <a:stCxn id="23" idx="3"/>
            </p:cNvCxnSpPr>
            <p:nvPr/>
          </p:nvCxnSpPr>
          <p:spPr>
            <a:xfrm>
              <a:off x="1904489" y="6027810"/>
              <a:ext cx="925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11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2613" y="2019300"/>
            <a:ext cx="7003783" cy="2111347"/>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a:t>
            </a:r>
            <a:endParaRPr lang="en-US"/>
          </a:p>
          <a:p>
            <a:pPr marL="228600" lvl="1" indent="0">
              <a:lnSpc>
                <a:spcPct val="95000"/>
              </a:lnSpc>
              <a:buNone/>
            </a:pPr>
            <a:r>
              <a:rPr lang="en-US"/>
              <a:t>Q: What’s the result?</a:t>
            </a:r>
          </a:p>
          <a:p>
            <a:pPr marL="228600" lvl="1" indent="0">
              <a:lnSpc>
                <a:spcPct val="95000"/>
              </a:lnSpc>
              <a:buNone/>
            </a:pPr>
            <a:r>
              <a:rPr lang="en-US"/>
              <a:t>A: Only published items are listed. Although Alice is considered an </a:t>
            </a:r>
            <a:r>
              <a:rPr lang="en-US" i="1"/>
              <a:t>Admin</a:t>
            </a:r>
            <a:r>
              <a:rPr lang="en-US"/>
              <a:t> by the API and is allowed to view all items, the client app has limited delegated permissions.</a:t>
            </a: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3633" y="2019300"/>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3262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a:t>
            </a:r>
          </a:p>
          <a:p>
            <a:pPr defTabSz="932472" fontAlgn="base"/>
            <a:endParaRPr lang="en-US" sz="24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    "id": 3,</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Myrtillocactus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geometrizans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  }</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0874737C-9D64-4D9F-9DFC-98E6DC7E743F}"/>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3" name="TextBox 2">
            <a:extLst>
              <a:ext uri="{FF2B5EF4-FFF2-40B4-BE49-F238E27FC236}">
                <a16:creationId xmlns:a16="http://schemas.microsoft.com/office/drawing/2014/main" id="{EE3CDB42-82B1-4920-9063-6EF91901FD8C}"/>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scope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508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2111347"/>
          </a:xfrm>
        </p:spPr>
        <p:txBody>
          <a:bodyPr vert="horz" wrap="square" lIns="0" tIns="0" rIns="0" bIns="0" rtlCol="0">
            <a:spAutoFit/>
          </a:bodyPr>
          <a:lstStyle/>
          <a:p>
            <a:pPr marL="0" indent="0">
              <a:lnSpc>
                <a:spcPct val="95000"/>
              </a:lnSpc>
              <a:buNone/>
            </a:pPr>
            <a:r>
              <a:rPr lang="en-US"/>
              <a:t>Bob, who is a </a:t>
            </a:r>
            <a:r>
              <a:rPr lang="en-US" i="1"/>
              <a:t>User</a:t>
            </a:r>
            <a:r>
              <a:rPr lang="en-US"/>
              <a:t>, signs in to </a:t>
            </a:r>
            <a:r>
              <a:rPr lang="en-US" i="1"/>
              <a:t>Cactus Catalog </a:t>
            </a:r>
            <a:r>
              <a:rPr lang="en-US"/>
              <a:t>and calls </a:t>
            </a:r>
            <a:r>
              <a:rPr lang="en-US" sz="2400">
                <a:latin typeface="Consolas" panose="020B0609020204030204" pitchFamily="49" charset="0"/>
              </a:rPr>
              <a:t>GET /items/1</a:t>
            </a:r>
            <a:endParaRPr lang="en-US"/>
          </a:p>
          <a:p>
            <a:pPr marL="228600" lvl="1" indent="0">
              <a:lnSpc>
                <a:spcPct val="95000"/>
              </a:lnSpc>
              <a:buNone/>
            </a:pPr>
            <a:r>
              <a:rPr lang="en-US"/>
              <a:t>Q: What’s the result?</a:t>
            </a:r>
          </a:p>
          <a:p>
            <a:pPr marL="228600" lvl="1" indent="0">
              <a:lnSpc>
                <a:spcPct val="95000"/>
              </a:lnSpc>
              <a:buNone/>
            </a:pPr>
            <a:r>
              <a:rPr lang="en-US"/>
              <a:t>A: The requested item is returned. Because it is a published item, both Bob and the client app (on Bob’s behalf) have permission.</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7596680" y="2005778"/>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7599284" y="2019300"/>
            <a:ext cx="4010103" cy="190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/items/1</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"id": 1,</a:t>
            </a:r>
          </a:p>
          <a:p>
            <a:pPr defTabSz="932472" fontAlgn="base"/>
            <a:r>
              <a:rPr lang="en-US" sz="1200">
                <a:solidFill>
                  <a:schemeClr val="tx1"/>
                </a:solidFill>
                <a:latin typeface="Consolas" panose="020B0609020204030204" pitchFamily="49" charset="0"/>
              </a:rPr>
              <a:t>  "name": "</a:t>
            </a:r>
            <a:r>
              <a:rPr lang="en-US" sz="1200" err="1">
                <a:solidFill>
                  <a:schemeClr val="tx1"/>
                </a:solidFill>
                <a:latin typeface="Consolas" panose="020B0609020204030204" pitchFamily="49" charset="0"/>
              </a:rPr>
              <a:t>Cephalocereus</a:t>
            </a:r>
            <a:r>
              <a:rPr lang="en-US" sz="1200">
                <a:solidFill>
                  <a:schemeClr val="tx1"/>
                </a:solidFill>
                <a:latin typeface="Consolas" panose="020B0609020204030204" pitchFamily="49" charset="0"/>
              </a:rPr>
              <a:t> </a:t>
            </a:r>
            <a:r>
              <a:rPr lang="en-US" sz="1200" err="1">
                <a:solidFill>
                  <a:schemeClr val="tx1"/>
                </a:solidFill>
                <a:latin typeface="Consolas" panose="020B0609020204030204" pitchFamily="49" charset="0"/>
              </a:rPr>
              <a:t>senilis</a:t>
            </a:r>
            <a:r>
              <a:rPr lang="en-US" sz="1200">
                <a:solidFill>
                  <a:schemeClr val="tx1"/>
                </a:solidFill>
                <a:latin typeface="Consolas" panose="020B0609020204030204" pitchFamily="49" charset="0"/>
              </a:rPr>
              <a:t>",</a:t>
            </a:r>
          </a:p>
          <a:p>
            <a:pPr defTabSz="932472" fontAlgn="base"/>
            <a:r>
              <a:rPr lang="en-US" sz="1200">
                <a:solidFill>
                  <a:schemeClr val="tx1"/>
                </a:solidFill>
                <a:latin typeface="Consolas" panose="020B0609020204030204" pitchFamily="49" charset="0"/>
              </a:rPr>
              <a:t>  "status": "published"</a:t>
            </a:r>
          </a:p>
          <a:p>
            <a:pPr defTabSz="932472" fontAlgn="base"/>
            <a:r>
              <a:rPr lang="en-US" sz="1200">
                <a:solidFill>
                  <a:schemeClr val="tx1"/>
                </a:solidFill>
                <a:latin typeface="Consolas" panose="020B0609020204030204" pitchFamily="49" charset="0"/>
              </a:rPr>
              <a:t>}</a:t>
            </a:r>
            <a:endParaRPr lang="en-US" sz="900">
              <a:solidFill>
                <a:schemeClr val="tx1"/>
              </a:solidFill>
              <a:latin typeface="Consolas" panose="020B0609020204030204" pitchFamily="49" charset="0"/>
              <a:ea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D9352E1D-2B1C-4DBA-96C1-07FBEA0562D5}"/>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4FC4A640-C4E5-4A1C-8463-E53177D98B40}"/>
              </a:ext>
            </a:extLst>
          </p:cNvPr>
          <p:cNvSpPr txBox="1"/>
          <p:nvPr/>
        </p:nvSpPr>
        <p:spPr>
          <a:xfrm>
            <a:off x="588263" y="1520858"/>
            <a:ext cx="6266165" cy="307777"/>
          </a:xfrm>
          <a:prstGeom prst="rect">
            <a:avLst/>
          </a:prstGeom>
          <a:noFill/>
        </p:spPr>
        <p:txBody>
          <a:bodyPr wrap="square" lIns="0" tIns="0" rIns="0" bIns="0" rtlCol="0">
            <a:spAutoFit/>
          </a:bodyPr>
          <a:lstStyle/>
          <a:p>
            <a:r>
              <a:rPr lang="en-US" sz="2000" i="1" dirty="0"/>
              <a:t>App has consent for </a:t>
            </a:r>
            <a:r>
              <a:rPr lang="en-US" sz="2000" i="1" dirty="0" err="1"/>
              <a:t>Catalog.View.Published</a:t>
            </a:r>
            <a:r>
              <a:rPr lang="en-US" sz="2000" i="1" dirty="0"/>
              <a:t> scope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270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2403735"/>
          </a:xfrm>
        </p:spPr>
        <p:txBody>
          <a:bodyPr vert="horz" wrap="square" lIns="0" tIns="0" rIns="0" bIns="0" rtlCol="0">
            <a:spAutoFit/>
          </a:bodyPr>
          <a:lstStyle/>
          <a:p>
            <a:pPr marL="0" indent="0">
              <a:lnSpc>
                <a:spcPct val="95000"/>
              </a:lnSpc>
              <a:buNone/>
            </a:pPr>
            <a:r>
              <a:rPr lang="en-US"/>
              <a:t>Alice, who is an </a:t>
            </a:r>
            <a:r>
              <a:rPr lang="en-US" i="1"/>
              <a:t>Admin</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What’s the result?</a:t>
            </a:r>
          </a:p>
          <a:p>
            <a:pPr marL="228600" lvl="1" indent="0">
              <a:lnSpc>
                <a:spcPct val="95000"/>
              </a:lnSpc>
              <a:buNone/>
            </a:pPr>
            <a:r>
              <a:rPr lang="en-US"/>
              <a:t>A: An authorization error is returned. Although Alice is considered an </a:t>
            </a:r>
            <a:r>
              <a:rPr lang="en-US" i="1"/>
              <a:t>Admin</a:t>
            </a:r>
            <a:r>
              <a:rPr lang="en-US"/>
              <a:t> by the API and is allowed to view all items, the client app has limited delegated permissions and is not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103756" y="1947589"/>
            <a:ext cx="4010103"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350370" y="2019300"/>
            <a:ext cx="3259017"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403 Forbidden</a:t>
            </a: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041A9B63-57C5-4A11-9B7C-52236952F1A4}"/>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AED4E6FA-8E18-44DE-8093-426591071907}"/>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a:t>App has consent for </a:t>
            </a:r>
            <a:r>
              <a:rPr lang="en-US" sz="2000" i="1" err="1"/>
              <a:t>Catalog.View.Published</a:t>
            </a:r>
            <a:r>
              <a:rPr lang="en-US" sz="2000" i="1"/>
              <a:t> scope</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15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61774"/>
          </a:xfrm>
        </p:spPr>
        <p:txBody>
          <a:bodyPr>
            <a:normAutofit/>
          </a:bodyPr>
          <a:lstStyle/>
          <a:p>
            <a:r>
              <a:rPr lang="en-US"/>
              <a:t>Example: Cactus Catalog</a:t>
            </a:r>
            <a:br>
              <a:rPr lang="en-US" sz="2000"/>
            </a:br>
            <a:r>
              <a:rPr lang="en-US" sz="2000"/>
              <a:t>A client of Cactus API </a:t>
            </a:r>
          </a:p>
        </p:txBody>
      </p:sp>
      <p:sp>
        <p:nvSpPr>
          <p:cNvPr id="6" name="Text Placeholder 5"/>
          <p:cNvSpPr>
            <a:spLocks noGrp="1"/>
          </p:cNvSpPr>
          <p:nvPr>
            <p:ph type="body" sz="quarter" idx="10"/>
          </p:nvPr>
        </p:nvSpPr>
        <p:spPr>
          <a:xfrm>
            <a:off x="584200" y="2019300"/>
            <a:ext cx="7009876" cy="4213461"/>
          </a:xfrm>
        </p:spPr>
        <p:txBody>
          <a:bodyPr vert="horz" wrap="square" lIns="0" tIns="0" rIns="0" bIns="0" rtlCol="0">
            <a:spAutoFit/>
          </a:bodyPr>
          <a:lstStyle/>
          <a:p>
            <a:pPr marL="0" indent="0">
              <a:lnSpc>
                <a:spcPct val="95000"/>
              </a:lnSpc>
              <a:buNone/>
            </a:pPr>
            <a:r>
              <a:rPr lang="en-US"/>
              <a:t>Now suppose the </a:t>
            </a:r>
            <a:r>
              <a:rPr lang="en-US" i="1"/>
              <a:t>Cactus Catalog </a:t>
            </a:r>
            <a:r>
              <a:rPr lang="en-US"/>
              <a:t>app is granted the delegated permission </a:t>
            </a:r>
            <a:br>
              <a:rPr lang="en-US"/>
            </a:br>
            <a:r>
              <a:rPr lang="en-US" i="1" err="1"/>
              <a:t>Catalog.View.All</a:t>
            </a:r>
            <a:endParaRPr lang="en-US"/>
          </a:p>
          <a:p>
            <a:pPr marL="0" indent="0">
              <a:lnSpc>
                <a:spcPct val="95000"/>
              </a:lnSpc>
              <a:buNone/>
            </a:pPr>
            <a:endParaRPr lang="en-US"/>
          </a:p>
          <a:p>
            <a:pPr marL="0" indent="0">
              <a:lnSpc>
                <a:spcPct val="95000"/>
              </a:lnSpc>
              <a:buNone/>
            </a:pPr>
            <a:r>
              <a:rPr lang="en-US"/>
              <a:t>Bob, a </a:t>
            </a:r>
            <a:r>
              <a:rPr lang="en-US" i="1"/>
              <a:t>User</a:t>
            </a:r>
            <a:r>
              <a:rPr lang="en-US"/>
              <a:t>, signs in to </a:t>
            </a:r>
            <a:r>
              <a:rPr lang="en-US" i="1"/>
              <a:t>Cactus Catalog </a:t>
            </a:r>
            <a:r>
              <a:rPr lang="en-US"/>
              <a:t>and calls </a:t>
            </a:r>
            <a:r>
              <a:rPr lang="en-US" sz="2400">
                <a:latin typeface="Consolas" panose="020B0609020204030204" pitchFamily="49" charset="0"/>
              </a:rPr>
              <a:t>GET /items/2</a:t>
            </a:r>
            <a:endParaRPr lang="en-US"/>
          </a:p>
          <a:p>
            <a:pPr marL="228600" lvl="1" indent="0">
              <a:lnSpc>
                <a:spcPct val="95000"/>
              </a:lnSpc>
              <a:buNone/>
            </a:pPr>
            <a:r>
              <a:rPr lang="en-US"/>
              <a:t>Q: What should be the result?</a:t>
            </a:r>
          </a:p>
          <a:p>
            <a:pPr marL="228600" lvl="1" indent="0">
              <a:lnSpc>
                <a:spcPct val="95000"/>
              </a:lnSpc>
              <a:buNone/>
            </a:pPr>
            <a:r>
              <a:rPr lang="en-US"/>
              <a:t>A: An authorization error. Even though the app has delegated permissions to read all items, these permissions are restricted by what the user is actually allowed to do, and Bob isn’t allowed to read unpublished items.</a:t>
            </a:r>
            <a:endParaRPr lang="en-US" sz="1600">
              <a:latin typeface="Consolas" panose="020B0609020204030204" pitchFamily="49" charset="0"/>
            </a:endParaRPr>
          </a:p>
        </p:txBody>
      </p:sp>
      <p:sp>
        <p:nvSpPr>
          <p:cNvPr id="13" name="Rectangle 12">
            <a:extLst>
              <a:ext uri="{FF2B5EF4-FFF2-40B4-BE49-F238E27FC236}">
                <a16:creationId xmlns:a16="http://schemas.microsoft.com/office/drawing/2014/main" id="{9979B610-987A-4737-B952-44457C09721B}"/>
              </a:ext>
              <a:ext uri="{C183D7F6-B498-43B3-948B-1728B52AA6E4}">
                <adec:decorative xmlns:adec="http://schemas.microsoft.com/office/drawing/2017/decorative" val="1"/>
              </a:ext>
            </a:extLst>
          </p:cNvPr>
          <p:cNvSpPr/>
          <p:nvPr/>
        </p:nvSpPr>
        <p:spPr bwMode="auto">
          <a:xfrm>
            <a:off x="8315864" y="2005778"/>
            <a:ext cx="3290919" cy="42497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93608DB-E74F-4087-AE92-649512FC9B2A}"/>
              </a:ext>
            </a:extLst>
          </p:cNvPr>
          <p:cNvSpPr/>
          <p:nvPr/>
        </p:nvSpPr>
        <p:spPr bwMode="auto">
          <a:xfrm>
            <a:off x="8583284" y="2019300"/>
            <a:ext cx="302610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spAutoFit/>
          </a:bodyPr>
          <a:lstStyle/>
          <a:p>
            <a:pPr defTabSz="932472" fontAlgn="base"/>
            <a:r>
              <a:rPr lang="en-US" sz="2000">
                <a:solidFill>
                  <a:schemeClr val="tx1"/>
                </a:solidFill>
                <a:latin typeface="Consolas" panose="020B0609020204030204" pitchFamily="49" charset="0"/>
              </a:rPr>
              <a:t>GET /items/2</a:t>
            </a:r>
          </a:p>
          <a:p>
            <a:pPr defTabSz="932472" fontAlgn="base"/>
            <a:endParaRPr lang="en-US" sz="2000">
              <a:solidFill>
                <a:schemeClr val="tx1"/>
              </a:solidFill>
            </a:endParaRPr>
          </a:p>
          <a:p>
            <a:pPr defTabSz="932472" fontAlgn="base"/>
            <a:r>
              <a:rPr lang="en-US" sz="1200">
                <a:solidFill>
                  <a:schemeClr val="tx1"/>
                </a:solidFill>
                <a:latin typeface="Consolas" panose="020B0609020204030204" pitchFamily="49" charset="0"/>
              </a:rPr>
              <a:t>401 Unauthorized</a:t>
            </a:r>
          </a:p>
        </p:txBody>
      </p:sp>
      <p:graphicFrame>
        <p:nvGraphicFramePr>
          <p:cNvPr id="7" name="Table 6">
            <a:extLst>
              <a:ext uri="{FF2B5EF4-FFF2-40B4-BE49-F238E27FC236}">
                <a16:creationId xmlns:a16="http://schemas.microsoft.com/office/drawing/2014/main" id="{28429169-561F-4317-AE0D-910A99F601A2}"/>
              </a:ext>
            </a:extLst>
          </p:cNvPr>
          <p:cNvGraphicFramePr>
            <a:graphicFrameLocks noGrp="1"/>
          </p:cNvGraphicFramePr>
          <p:nvPr/>
        </p:nvGraphicFramePr>
        <p:xfrm>
          <a:off x="7599284" y="462129"/>
          <a:ext cx="4010104" cy="975360"/>
        </p:xfrm>
        <a:graphic>
          <a:graphicData uri="http://schemas.openxmlformats.org/drawingml/2006/table">
            <a:tbl>
              <a:tblPr firstRow="1">
                <a:tableStyleId>{BC89EF96-8CEA-46FF-86C4-4CE0E7609802}</a:tableStyleId>
              </a:tblPr>
              <a:tblGrid>
                <a:gridCol w="386492">
                  <a:extLst>
                    <a:ext uri="{9D8B030D-6E8A-4147-A177-3AD203B41FA5}">
                      <a16:colId xmlns:a16="http://schemas.microsoft.com/office/drawing/2014/main" val="1490911"/>
                    </a:ext>
                  </a:extLst>
                </a:gridCol>
                <a:gridCol w="2603376">
                  <a:extLst>
                    <a:ext uri="{9D8B030D-6E8A-4147-A177-3AD203B41FA5}">
                      <a16:colId xmlns:a16="http://schemas.microsoft.com/office/drawing/2014/main" val="2673769300"/>
                    </a:ext>
                  </a:extLst>
                </a:gridCol>
                <a:gridCol w="1020236">
                  <a:extLst>
                    <a:ext uri="{9D8B030D-6E8A-4147-A177-3AD203B41FA5}">
                      <a16:colId xmlns:a16="http://schemas.microsoft.com/office/drawing/2014/main" val="2255534185"/>
                    </a:ext>
                  </a:extLst>
                </a:gridCol>
              </a:tblGrid>
              <a:tr h="228600">
                <a:tc>
                  <a:txBody>
                    <a:bodyPr/>
                    <a:lstStyle/>
                    <a:p>
                      <a:r>
                        <a:rPr lang="en-US" sz="1000" noProof="0"/>
                        <a:t>ID</a:t>
                      </a:r>
                    </a:p>
                  </a:txBody>
                  <a:tcPr/>
                </a:tc>
                <a:tc>
                  <a:txBody>
                    <a:bodyPr/>
                    <a:lstStyle/>
                    <a:p>
                      <a:r>
                        <a:rPr lang="en-US" sz="1000" noProof="0"/>
                        <a:t>Name</a:t>
                      </a:r>
                    </a:p>
                  </a:txBody>
                  <a:tcPr/>
                </a:tc>
                <a:tc>
                  <a:txBody>
                    <a:bodyPr/>
                    <a:lstStyle/>
                    <a:p>
                      <a:r>
                        <a:rPr lang="en-US" sz="1000" noProof="0"/>
                        <a:t>Status</a:t>
                      </a:r>
                    </a:p>
                  </a:txBody>
                  <a:tcPr/>
                </a:tc>
                <a:extLst>
                  <a:ext uri="{0D108BD9-81ED-4DB2-BD59-A6C34878D82A}">
                    <a16:rowId xmlns:a16="http://schemas.microsoft.com/office/drawing/2014/main" val="1311601244"/>
                  </a:ext>
                </a:extLst>
              </a:tr>
              <a:tr h="228600">
                <a:tc>
                  <a:txBody>
                    <a:bodyPr/>
                    <a:lstStyle/>
                    <a:p>
                      <a:r>
                        <a:rPr lang="en-US" sz="1000" noProof="0"/>
                        <a:t>1</a:t>
                      </a:r>
                    </a:p>
                  </a:txBody>
                  <a:tcPr/>
                </a:tc>
                <a:tc>
                  <a:txBody>
                    <a:bodyPr/>
                    <a:lstStyle/>
                    <a:p>
                      <a:r>
                        <a:rPr lang="en-US" sz="1000" noProof="0" err="1"/>
                        <a:t>Cephalocereus</a:t>
                      </a:r>
                      <a:r>
                        <a:rPr lang="en-US" sz="1000" noProof="0"/>
                        <a:t> </a:t>
                      </a:r>
                      <a:r>
                        <a:rPr lang="en-US" sz="1000" noProof="0" err="1"/>
                        <a:t>senilis</a:t>
                      </a:r>
                      <a:endParaRPr lang="en-US" sz="1000" noProof="0"/>
                    </a:p>
                  </a:txBody>
                  <a:tcPr/>
                </a:tc>
                <a:tc>
                  <a:txBody>
                    <a:bodyPr/>
                    <a:lstStyle/>
                    <a:p>
                      <a:r>
                        <a:rPr lang="en-US" sz="1000" noProof="0"/>
                        <a:t>published</a:t>
                      </a:r>
                    </a:p>
                  </a:txBody>
                  <a:tcPr/>
                </a:tc>
                <a:extLst>
                  <a:ext uri="{0D108BD9-81ED-4DB2-BD59-A6C34878D82A}">
                    <a16:rowId xmlns:a16="http://schemas.microsoft.com/office/drawing/2014/main" val="2843221636"/>
                  </a:ext>
                </a:extLst>
              </a:tr>
              <a:tr h="228600">
                <a:tc>
                  <a:txBody>
                    <a:bodyPr/>
                    <a:lstStyle/>
                    <a:p>
                      <a:r>
                        <a:rPr lang="en-US" sz="1000" noProof="0"/>
                        <a:t>2</a:t>
                      </a:r>
                    </a:p>
                  </a:txBody>
                  <a:tcPr/>
                </a:tc>
                <a:tc>
                  <a:txBody>
                    <a:bodyPr/>
                    <a:lstStyle/>
                    <a:p>
                      <a:r>
                        <a:rPr lang="en-US" sz="1000" noProof="0" err="1"/>
                        <a:t>Neobuxbaumia</a:t>
                      </a:r>
                      <a:r>
                        <a:rPr lang="en-US" sz="1000" noProof="0"/>
                        <a:t> </a:t>
                      </a:r>
                      <a:r>
                        <a:rPr lang="en-US" sz="1000" noProof="0" err="1"/>
                        <a:t>polylopha</a:t>
                      </a:r>
                      <a:endParaRPr lang="en-US" sz="1000" noProof="0"/>
                    </a:p>
                  </a:txBody>
                  <a:tcPr/>
                </a:tc>
                <a:tc>
                  <a:txBody>
                    <a:bodyPr/>
                    <a:lstStyle/>
                    <a:p>
                      <a:r>
                        <a:rPr lang="en-US" sz="1000" noProof="0"/>
                        <a:t>unpublished</a:t>
                      </a:r>
                    </a:p>
                  </a:txBody>
                  <a:tcPr/>
                </a:tc>
                <a:extLst>
                  <a:ext uri="{0D108BD9-81ED-4DB2-BD59-A6C34878D82A}">
                    <a16:rowId xmlns:a16="http://schemas.microsoft.com/office/drawing/2014/main" val="1364767475"/>
                  </a:ext>
                </a:extLst>
              </a:tr>
              <a:tr h="228600">
                <a:tc>
                  <a:txBody>
                    <a:bodyPr/>
                    <a:lstStyle/>
                    <a:p>
                      <a:r>
                        <a:rPr lang="en-US" sz="1000" noProof="0"/>
                        <a:t>3</a:t>
                      </a:r>
                    </a:p>
                  </a:txBody>
                  <a:tcPr/>
                </a:tc>
                <a:tc>
                  <a:txBody>
                    <a:bodyPr/>
                    <a:lstStyle/>
                    <a:p>
                      <a:r>
                        <a:rPr lang="en-US" sz="1000" noProof="0"/>
                        <a:t>Myrtillocactus geometrizans</a:t>
                      </a:r>
                    </a:p>
                  </a:txBody>
                  <a:tcPr/>
                </a:tc>
                <a:tc>
                  <a:txBody>
                    <a:bodyPr/>
                    <a:lstStyle/>
                    <a:p>
                      <a:r>
                        <a:rPr lang="en-US" sz="1000" noProof="0" dirty="0"/>
                        <a:t>published</a:t>
                      </a:r>
                    </a:p>
                  </a:txBody>
                  <a:tcPr/>
                </a:tc>
                <a:extLst>
                  <a:ext uri="{0D108BD9-81ED-4DB2-BD59-A6C34878D82A}">
                    <a16:rowId xmlns:a16="http://schemas.microsoft.com/office/drawing/2014/main" val="3430190683"/>
                  </a:ext>
                </a:extLst>
              </a:tr>
            </a:tbl>
          </a:graphicData>
        </a:graphic>
      </p:graphicFrame>
      <p:sp>
        <p:nvSpPr>
          <p:cNvPr id="8" name="TextBox 7">
            <a:extLst>
              <a:ext uri="{FF2B5EF4-FFF2-40B4-BE49-F238E27FC236}">
                <a16:creationId xmlns:a16="http://schemas.microsoft.com/office/drawing/2014/main" id="{91178A44-F002-46D2-896A-CE75C89F4146}"/>
              </a:ext>
            </a:extLst>
          </p:cNvPr>
          <p:cNvSpPr txBox="1"/>
          <p:nvPr/>
        </p:nvSpPr>
        <p:spPr>
          <a:xfrm>
            <a:off x="588263" y="1515248"/>
            <a:ext cx="6266165" cy="307777"/>
          </a:xfrm>
          <a:prstGeom prst="rect">
            <a:avLst/>
          </a:prstGeom>
          <a:noFill/>
        </p:spPr>
        <p:txBody>
          <a:bodyPr wrap="square" lIns="0" tIns="0" rIns="0" bIns="0" rtlCol="0">
            <a:spAutoFit/>
          </a:bodyPr>
          <a:lstStyle/>
          <a:p>
            <a:r>
              <a:rPr lang="en-US" sz="2000" i="1"/>
              <a:t>App has consent for </a:t>
            </a:r>
            <a:r>
              <a:rPr lang="en-US" sz="2000" i="1" err="1"/>
              <a:t>Catalog.View.All</a:t>
            </a:r>
            <a:r>
              <a:rPr lang="en-US" sz="2000" i="1"/>
              <a:t> scope</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6924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53998"/>
          </a:xfrm>
        </p:spPr>
        <p:txBody>
          <a:bodyPr>
            <a:normAutofit/>
          </a:bodyPr>
          <a:lstStyle/>
          <a:p>
            <a:r>
              <a:rPr lang="en-US"/>
              <a:t>Best Practices</a:t>
            </a:r>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4844403"/>
          </a:xfrm>
        </p:spPr>
        <p:txBody>
          <a:bodyPr vert="horz" wrap="square" lIns="0" tIns="0" rIns="0" bIns="0" rtlCol="0" anchor="t">
            <a:spAutoFit/>
          </a:bodyPr>
          <a:lstStyle/>
          <a:p>
            <a:r>
              <a:rPr lang="en-US" sz="2400">
                <a:solidFill>
                  <a:schemeClr val="tx1"/>
                </a:solidFill>
              </a:rPr>
              <a:t>Adopt consent and authorization best practices</a:t>
            </a:r>
          </a:p>
          <a:p>
            <a:pPr lvl="1"/>
            <a:r>
              <a:rPr lang="en-US" sz="1600"/>
              <a:t>The most widely adopted apps in Azure AD generally follow these already</a:t>
            </a:r>
          </a:p>
          <a:p>
            <a:pPr lvl="1"/>
            <a:r>
              <a:rPr lang="en-US" sz="1600">
                <a:hlinkClick r:id="rId3"/>
              </a:rPr>
              <a:t>http://aka.ms/GraphBestPractices</a:t>
            </a:r>
            <a:r>
              <a:rPr lang="en-US" sz="1600"/>
              <a:t> </a:t>
            </a:r>
          </a:p>
          <a:p>
            <a:r>
              <a:rPr lang="en-US" sz="2400">
                <a:solidFill>
                  <a:schemeClr val="tx1"/>
                </a:solidFill>
              </a:rPr>
              <a:t>Show that you have been thoughtful with your permission requests:</a:t>
            </a:r>
          </a:p>
          <a:p>
            <a:pPr lvl="1"/>
            <a:r>
              <a:rPr lang="en-US" sz="1800"/>
              <a:t>Only ask for what is absolutely necessary</a:t>
            </a:r>
          </a:p>
          <a:p>
            <a:pPr lvl="1"/>
            <a:r>
              <a:rPr lang="en-US" sz="1800">
                <a:cs typeface="Segoe UI"/>
              </a:rPr>
              <a:t>Choose permission type based on your scenario</a:t>
            </a:r>
          </a:p>
          <a:p>
            <a:pPr lvl="1"/>
            <a:r>
              <a:rPr lang="en-US" sz="1800"/>
              <a:t>Use incremental consent to request granular permissions just in time</a:t>
            </a:r>
          </a:p>
          <a:p>
            <a:r>
              <a:rPr lang="en-US" sz="2400">
                <a:solidFill>
                  <a:schemeClr val="tx1"/>
                </a:solidFill>
              </a:rPr>
              <a:t>Provide Terms of Service and Privacy Statement</a:t>
            </a:r>
          </a:p>
          <a:p>
            <a:pPr marL="0" indent="0">
              <a:buNone/>
            </a:pPr>
            <a:endParaRPr lang="en-US" sz="2000"/>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331676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5A3B-AD84-4F74-90F8-AB1BB5DBCF17}"/>
              </a:ext>
            </a:extLst>
          </p:cNvPr>
          <p:cNvSpPr>
            <a:spLocks noGrp="1"/>
          </p:cNvSpPr>
          <p:nvPr>
            <p:ph type="title"/>
          </p:nvPr>
        </p:nvSpPr>
        <p:spPr>
          <a:xfrm>
            <a:off x="368596" y="457200"/>
            <a:ext cx="11238187" cy="563405"/>
          </a:xfrm>
        </p:spPr>
        <p:txBody>
          <a:bodyPr>
            <a:normAutofit/>
          </a:bodyPr>
          <a:lstStyle/>
          <a:p>
            <a:r>
              <a:rPr lang="en-US" sz="2400">
                <a:cs typeface="Segoe UI"/>
              </a:rPr>
              <a:t>Permission and Consent Framework</a:t>
            </a:r>
            <a:endParaRPr lang="en-US" sz="2400"/>
          </a:p>
        </p:txBody>
      </p:sp>
      <p:sp>
        <p:nvSpPr>
          <p:cNvPr id="3" name="Content Placeholder 2">
            <a:extLst>
              <a:ext uri="{FF2B5EF4-FFF2-40B4-BE49-F238E27FC236}">
                <a16:creationId xmlns:a16="http://schemas.microsoft.com/office/drawing/2014/main" id="{21D20309-EF6E-4F5E-9AFC-651641E565AF}"/>
              </a:ext>
            </a:extLst>
          </p:cNvPr>
          <p:cNvSpPr>
            <a:spLocks noGrp="1"/>
          </p:cNvSpPr>
          <p:nvPr>
            <p:ph idx="1"/>
          </p:nvPr>
        </p:nvSpPr>
        <p:spPr>
          <a:xfrm>
            <a:off x="368596" y="1187412"/>
            <a:ext cx="5529500" cy="1994392"/>
          </a:xfrm>
        </p:spPr>
        <p:txBody>
          <a:bodyPr vert="horz" wrap="square" lIns="0" tIns="0" rIns="0" bIns="0" rtlCol="0" anchor="t">
            <a:spAutoFit/>
          </a:bodyPr>
          <a:lstStyle/>
          <a:p>
            <a:pPr marL="0" indent="0">
              <a:buNone/>
            </a:pPr>
            <a:r>
              <a:rPr lang="en-US" sz="2400" dirty="0">
                <a:solidFill>
                  <a:schemeClr val="tx1"/>
                </a:solidFill>
                <a:latin typeface="Segoe UI Semilight"/>
                <a:cs typeface="Segoe UI Semilight"/>
              </a:rPr>
              <a:t>For Labs and Exercises please refer to the below link - </a:t>
            </a:r>
            <a:endParaRPr lang="en-US" dirty="0"/>
          </a:p>
          <a:p>
            <a:endParaRPr lang="en-US" sz="2400" dirty="0">
              <a:solidFill>
                <a:schemeClr val="tx1"/>
              </a:solidFill>
            </a:endParaRPr>
          </a:p>
          <a:p>
            <a:pPr marL="0" indent="0">
              <a:buNone/>
            </a:pPr>
            <a:r>
              <a:rPr lang="en-US" sz="2400" dirty="0">
                <a:solidFill>
                  <a:srgbClr val="6EAC1C"/>
                </a:solidFill>
                <a:hlinkClick r:id="rId3"/>
              </a:rPr>
              <a:t>Permissions and Consent Framework - Learn | Microsoft Docs</a:t>
            </a:r>
            <a:endParaRPr lang="en-US" sz="2400" dirty="0">
              <a:solidFill>
                <a:schemeClr val="tx1"/>
              </a:solidFill>
            </a:endParaRPr>
          </a:p>
        </p:txBody>
      </p:sp>
      <p:pic>
        <p:nvPicPr>
          <p:cNvPr id="6" name="Picture 5">
            <a:extLst>
              <a:ext uri="{FF2B5EF4-FFF2-40B4-BE49-F238E27FC236}">
                <a16:creationId xmlns:a16="http://schemas.microsoft.com/office/drawing/2014/main" id="{6B6968E4-F96E-4C55-B218-F5B19D94CA4A}"/>
              </a:ext>
            </a:extLst>
          </p:cNvPr>
          <p:cNvPicPr>
            <a:picLocks noChangeAspect="1"/>
          </p:cNvPicPr>
          <p:nvPr/>
        </p:nvPicPr>
        <p:blipFill rotWithShape="1">
          <a:blip r:embed="rId4"/>
          <a:srcRect l="21921" r="19212"/>
          <a:stretch/>
        </p:blipFill>
        <p:spPr>
          <a:xfrm>
            <a:off x="6096000" y="0"/>
            <a:ext cx="6096000" cy="6858000"/>
          </a:xfrm>
          <a:prstGeom prst="rect">
            <a:avLst/>
          </a:prstGeom>
        </p:spPr>
      </p:pic>
    </p:spTree>
    <p:extLst>
      <p:ext uri="{BB962C8B-B14F-4D97-AF65-F5344CB8AC3E}">
        <p14:creationId xmlns:p14="http://schemas.microsoft.com/office/powerpoint/2010/main" val="851584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CF83-14F5-4AEF-AA61-6BE94067D1BF}"/>
              </a:ext>
            </a:extLst>
          </p:cNvPr>
          <p:cNvSpPr>
            <a:spLocks noGrp="1"/>
          </p:cNvSpPr>
          <p:nvPr>
            <p:ph type="title"/>
          </p:nvPr>
        </p:nvSpPr>
        <p:spPr/>
        <p:txBody>
          <a:bodyPr/>
          <a:lstStyle/>
          <a:p>
            <a:r>
              <a:rPr lang="en-US"/>
              <a:t>Let’s get back to code</a:t>
            </a:r>
          </a:p>
        </p:txBody>
      </p:sp>
      <p:sp>
        <p:nvSpPr>
          <p:cNvPr id="3" name="Content Placeholder 2">
            <a:extLst>
              <a:ext uri="{FF2B5EF4-FFF2-40B4-BE49-F238E27FC236}">
                <a16:creationId xmlns:a16="http://schemas.microsoft.com/office/drawing/2014/main" id="{644C462A-ABDC-4F00-9814-6689E6284418}"/>
              </a:ext>
            </a:extLst>
          </p:cNvPr>
          <p:cNvSpPr>
            <a:spLocks noGrp="1"/>
          </p:cNvSpPr>
          <p:nvPr>
            <p:ph type="body" sz="quarter" idx="10"/>
          </p:nvPr>
        </p:nvSpPr>
        <p:spPr/>
        <p:txBody>
          <a:bodyPr/>
          <a:lstStyle/>
          <a:p>
            <a:r>
              <a:rPr lang="en-US"/>
              <a:t>Start with one of your auth apps</a:t>
            </a:r>
          </a:p>
          <a:p>
            <a:endParaRPr lang="en-US"/>
          </a:p>
          <a:p>
            <a:r>
              <a:rPr lang="en-US"/>
              <a:t>Add this Microsoft Graph request: GET /me/calendar/events </a:t>
            </a:r>
          </a:p>
          <a:p>
            <a:pPr lvl="1"/>
            <a:r>
              <a:rPr lang="en-US"/>
              <a:t>Add acquire token for new permission</a:t>
            </a:r>
          </a:p>
          <a:p>
            <a:pPr lvl="1"/>
            <a:r>
              <a:rPr lang="en-US"/>
              <a:t>Run app and grant consent.</a:t>
            </a:r>
          </a:p>
          <a:p>
            <a:pPr lvl="1"/>
            <a:endParaRPr lang="en-US"/>
          </a:p>
          <a:p>
            <a:r>
              <a:rPr lang="en-US"/>
              <a:t>Edit your app’s registration and add:</a:t>
            </a:r>
          </a:p>
          <a:p>
            <a:pPr lvl="1"/>
            <a:r>
              <a:rPr lang="en-US"/>
              <a:t>Permissions to for this Microsoft Graph request: </a:t>
            </a:r>
            <a:r>
              <a:rPr lang="en-US">
                <a:hlinkClick r:id="rId2"/>
              </a:rPr>
              <a:t>/v1.0/groups</a:t>
            </a:r>
            <a:r>
              <a:rPr lang="en-US"/>
              <a:t> </a:t>
            </a:r>
          </a:p>
          <a:p>
            <a:pPr lvl="1"/>
            <a:r>
              <a:rPr lang="en-US"/>
              <a:t>Grant to the app in the portal</a:t>
            </a:r>
          </a:p>
          <a:p>
            <a:pPr lvl="1"/>
            <a:r>
              <a:rPr lang="en-US"/>
              <a:t>Add to you app and run</a:t>
            </a:r>
          </a:p>
        </p:txBody>
      </p:sp>
    </p:spTree>
    <p:extLst>
      <p:ext uri="{BB962C8B-B14F-4D97-AF65-F5344CB8AC3E}">
        <p14:creationId xmlns:p14="http://schemas.microsoft.com/office/powerpoint/2010/main" val="36826795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226-F3A3-4A18-8BB3-66243643E10A}"/>
              </a:ext>
            </a:extLst>
          </p:cNvPr>
          <p:cNvSpPr>
            <a:spLocks noGrp="1"/>
          </p:cNvSpPr>
          <p:nvPr>
            <p:ph type="title"/>
          </p:nvPr>
        </p:nvSpPr>
        <p:spPr/>
        <p:txBody>
          <a:bodyPr/>
          <a:lstStyle/>
          <a:p>
            <a:r>
              <a:rPr lang="en-US" dirty="0"/>
              <a:t>APIs often have many operations</a:t>
            </a:r>
          </a:p>
        </p:txBody>
      </p:sp>
      <p:sp>
        <p:nvSpPr>
          <p:cNvPr id="3" name="Content Placeholder 2">
            <a:extLst>
              <a:ext uri="{FF2B5EF4-FFF2-40B4-BE49-F238E27FC236}">
                <a16:creationId xmlns:a16="http://schemas.microsoft.com/office/drawing/2014/main" id="{5B63054B-CC32-4FD2-8864-06A2461DA9EB}"/>
              </a:ext>
            </a:extLst>
          </p:cNvPr>
          <p:cNvSpPr>
            <a:spLocks noGrp="1"/>
          </p:cNvSpPr>
          <p:nvPr>
            <p:ph idx="1"/>
          </p:nvPr>
        </p:nvSpPr>
        <p:spPr>
          <a:xfrm>
            <a:off x="730200" y="1552025"/>
            <a:ext cx="10515600" cy="4351338"/>
          </a:xfrm>
        </p:spPr>
        <p:txBody>
          <a:bodyPr/>
          <a:lstStyle/>
          <a:p>
            <a:r>
              <a:rPr lang="en-US" dirty="0"/>
              <a:t>Applications must request which operations they require</a:t>
            </a:r>
          </a:p>
        </p:txBody>
      </p:sp>
      <p:sp>
        <p:nvSpPr>
          <p:cNvPr id="4" name="TextBox 3">
            <a:extLst>
              <a:ext uri="{FF2B5EF4-FFF2-40B4-BE49-F238E27FC236}">
                <a16:creationId xmlns:a16="http://schemas.microsoft.com/office/drawing/2014/main" id="{D418ECA5-822C-4FE8-A51D-629748223A84}"/>
              </a:ext>
            </a:extLst>
          </p:cNvPr>
          <p:cNvSpPr txBox="1"/>
          <p:nvPr/>
        </p:nvSpPr>
        <p:spPr>
          <a:xfrm>
            <a:off x="730200" y="2253600"/>
            <a:ext cx="9489600" cy="1754326"/>
          </a:xfrm>
          <a:prstGeom prst="rect">
            <a:avLst/>
          </a:prstGeom>
          <a:noFill/>
        </p:spPr>
        <p:txBody>
          <a:bodyPr wrap="square" rtlCol="0">
            <a:spAutoFit/>
          </a:bodyPr>
          <a:lstStyle/>
          <a:p>
            <a:pPr marL="0" indent="0">
              <a:buNone/>
            </a:pPr>
            <a:r>
              <a:rPr lang="en-US" b="1" dirty="0"/>
              <a:t>Require</a:t>
            </a:r>
          </a:p>
          <a:p>
            <a:pPr marL="0" indent="0">
              <a:buNone/>
            </a:pPr>
            <a:r>
              <a:rPr lang="en-US" b="1" dirty="0"/>
              <a:t>	</a:t>
            </a:r>
            <a:r>
              <a:rPr lang="en-US" dirty="0"/>
              <a:t>App must not request API permission to call API operations for which there is no functionality in the app. </a:t>
            </a:r>
          </a:p>
          <a:p>
            <a:pPr marL="0" indent="0">
              <a:buNone/>
            </a:pPr>
            <a:r>
              <a:rPr lang="en-US" b="1" dirty="0"/>
              <a:t>	</a:t>
            </a:r>
            <a:r>
              <a:rPr lang="en-US" dirty="0"/>
              <a:t>Developers should know what API operations they call</a:t>
            </a:r>
          </a:p>
          <a:p>
            <a:pPr marL="0" indent="0">
              <a:buNone/>
            </a:pPr>
            <a:r>
              <a:rPr lang="en-US" b="1" dirty="0"/>
              <a:t>	</a:t>
            </a:r>
            <a:r>
              <a:rPr lang="en-US" dirty="0"/>
              <a:t>Must use a Least Privileged approach</a:t>
            </a:r>
            <a:endParaRPr lang="en-US" b="1" dirty="0"/>
          </a:p>
          <a:p>
            <a:endParaRPr lang="en-US" dirty="0"/>
          </a:p>
        </p:txBody>
      </p:sp>
      <p:sp>
        <p:nvSpPr>
          <p:cNvPr id="6" name="TextBox 5">
            <a:extLst>
              <a:ext uri="{FF2B5EF4-FFF2-40B4-BE49-F238E27FC236}">
                <a16:creationId xmlns:a16="http://schemas.microsoft.com/office/drawing/2014/main" id="{E5CED1BE-89D5-4CF8-9CE6-916F249C816D}"/>
              </a:ext>
            </a:extLst>
          </p:cNvPr>
          <p:cNvSpPr txBox="1"/>
          <p:nvPr/>
        </p:nvSpPr>
        <p:spPr>
          <a:xfrm>
            <a:off x="838200" y="4149037"/>
            <a:ext cx="9381600" cy="1200329"/>
          </a:xfrm>
          <a:prstGeom prst="rect">
            <a:avLst/>
          </a:prstGeom>
          <a:noFill/>
        </p:spPr>
        <p:txBody>
          <a:bodyPr wrap="square">
            <a:spAutoFit/>
          </a:bodyPr>
          <a:lstStyle/>
          <a:p>
            <a:pPr marL="0" indent="0">
              <a:buNone/>
            </a:pPr>
            <a:r>
              <a:rPr lang="en-US" b="1" dirty="0"/>
              <a:t>Request</a:t>
            </a:r>
          </a:p>
          <a:p>
            <a:pPr marL="0" indent="0">
              <a:buNone/>
            </a:pPr>
            <a:r>
              <a:rPr lang="en-US" b="1" dirty="0"/>
              <a:t>	</a:t>
            </a:r>
            <a:r>
              <a:rPr lang="en-US" dirty="0"/>
              <a:t>Must be granted or denied</a:t>
            </a:r>
          </a:p>
          <a:p>
            <a:pPr marL="0" indent="0">
              <a:buNone/>
            </a:pPr>
            <a:r>
              <a:rPr lang="en-US" b="1" dirty="0"/>
              <a:t>	</a:t>
            </a:r>
            <a:r>
              <a:rPr lang="en-US" dirty="0"/>
              <a:t>May be granted an admin or users and admins</a:t>
            </a:r>
          </a:p>
          <a:p>
            <a:pPr marL="0" indent="0">
              <a:buNone/>
            </a:pPr>
            <a:r>
              <a:rPr lang="en-US" b="1" dirty="0"/>
              <a:t>	</a:t>
            </a:r>
            <a:r>
              <a:rPr lang="en-US" dirty="0"/>
              <a:t>API designers and tenant configuration determine who can grant the request</a:t>
            </a:r>
            <a:endParaRPr lang="en-US" b="1" dirty="0"/>
          </a:p>
        </p:txBody>
      </p:sp>
    </p:spTree>
    <p:extLst>
      <p:ext uri="{BB962C8B-B14F-4D97-AF65-F5344CB8AC3E}">
        <p14:creationId xmlns:p14="http://schemas.microsoft.com/office/powerpoint/2010/main" val="36351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dirty="0"/>
              <a:t>Microsoft Graph permissions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55995" y="1644262"/>
            <a:ext cx="11306469" cy="321370"/>
          </a:xfrm>
        </p:spPr>
        <p:txBody>
          <a:bodyPr/>
          <a:lstStyle/>
          <a:p>
            <a:pPr algn="ctr"/>
            <a:r>
              <a:rPr lang="en-US" sz="2745" err="1">
                <a:latin typeface="Consolas" panose="020B0609020204030204" pitchFamily="49" charset="0"/>
              </a:rPr>
              <a:t>Resource.Operation.Constraint</a:t>
            </a:r>
            <a:endParaRPr lang="en-US" sz="2745">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nvGraphicFramePr>
        <p:xfrm>
          <a:off x="455995" y="2508207"/>
          <a:ext cx="11132334" cy="3892072"/>
        </p:xfrm>
        <a:graphic>
          <a:graphicData uri="http://schemas.openxmlformats.org/drawingml/2006/table">
            <a:tbl>
              <a:tblPr firstRow="1" bandRow="1">
                <a:tableStyleId>{21E4AEA4-8DFA-4A89-87EB-49C32662AFE0}</a:tableStyleId>
              </a:tblPr>
              <a:tblGrid>
                <a:gridCol w="1874137">
                  <a:extLst>
                    <a:ext uri="{9D8B030D-6E8A-4147-A177-3AD203B41FA5}">
                      <a16:colId xmlns:a16="http://schemas.microsoft.com/office/drawing/2014/main" val="646318229"/>
                    </a:ext>
                  </a:extLst>
                </a:gridCol>
                <a:gridCol w="9258197">
                  <a:extLst>
                    <a:ext uri="{9D8B030D-6E8A-4147-A177-3AD203B41FA5}">
                      <a16:colId xmlns:a16="http://schemas.microsoft.com/office/drawing/2014/main" val="2037588904"/>
                    </a:ext>
                  </a:extLst>
                </a:gridCol>
              </a:tblGrid>
              <a:tr h="735286">
                <a:tc>
                  <a:txBody>
                    <a:bodyPr/>
                    <a:lstStyle/>
                    <a:p>
                      <a:r>
                        <a:rPr lang="en-US" sz="1800" kern="1200"/>
                        <a:t>Constraint</a:t>
                      </a:r>
                      <a:endParaRPr lang="en-US" sz="1800" b="1" kern="1200">
                        <a:solidFill>
                          <a:schemeClr val="bg2"/>
                        </a:solidFill>
                        <a:latin typeface="+mj-lt"/>
                        <a:ea typeface="+mn-ea"/>
                        <a:cs typeface="+mn-cs"/>
                      </a:endParaRPr>
                    </a:p>
                  </a:txBody>
                  <a:tcPr marL="89642" marR="89642" marT="44821" marB="44821" anchor="ctr"/>
                </a:tc>
                <a:tc>
                  <a:txBody>
                    <a:bodyPr/>
                    <a:lstStyle/>
                    <a:p>
                      <a:pPr>
                        <a:lnSpc>
                          <a:spcPts val="1600"/>
                        </a:lnSpc>
                      </a:pPr>
                      <a:r>
                        <a:rPr lang="en-US" sz="1800"/>
                        <a:t>What it does</a:t>
                      </a:r>
                      <a:endParaRPr lang="en-US" sz="1800">
                        <a:solidFill>
                          <a:schemeClr val="bg2"/>
                        </a:solidFill>
                        <a:latin typeface="+mj-lt"/>
                      </a:endParaRPr>
                    </a:p>
                  </a:txBody>
                  <a:tcPr marL="89642" marR="89642" marT="44821" marB="44821" anchor="ctr"/>
                </a:tc>
                <a:extLst>
                  <a:ext uri="{0D108BD9-81ED-4DB2-BD59-A6C34878D82A}">
                    <a16:rowId xmlns:a16="http://schemas.microsoft.com/office/drawing/2014/main" val="834266737"/>
                  </a:ext>
                </a:extLst>
              </a:tr>
              <a:tr h="690808">
                <a:tc>
                  <a:txBody>
                    <a:bodyPr/>
                    <a:lstStyle/>
                    <a:p>
                      <a:pPr>
                        <a:lnSpc>
                          <a:spcPts val="1600"/>
                        </a:lnSpc>
                      </a:pPr>
                      <a:r>
                        <a:rPr lang="en-US" sz="1600"/>
                        <a:t>All</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all of the resources of the specified type in a directory.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3223557"/>
                  </a:ext>
                </a:extLst>
              </a:tr>
              <a:tr h="981675">
                <a:tc>
                  <a:txBody>
                    <a:bodyPr/>
                    <a:lstStyle/>
                    <a:p>
                      <a:pPr>
                        <a:lnSpc>
                          <a:spcPts val="1600"/>
                        </a:lnSpc>
                      </a:pPr>
                      <a:r>
                        <a:rPr lang="en-US" sz="1600"/>
                        <a:t>Shared</a:t>
                      </a:r>
                      <a:endParaRPr lang="en-US" sz="1600" b="0" i="0">
                        <a:solidFill>
                          <a:schemeClr val="accent1"/>
                        </a:solidFill>
                        <a:latin typeface="+mj-lt"/>
                      </a:endParaRPr>
                    </a:p>
                  </a:txBody>
                  <a:tcPr marL="89642" marR="89642" marT="44821" marB="44821" anchor="ctr"/>
                </a:tc>
                <a:tc>
                  <a:txBody>
                    <a:bodyPr/>
                    <a:lstStyle/>
                    <a:p>
                      <a:pPr marL="0" lvl="0" indent="-237771">
                        <a:buFont typeface="Arial" panose="020B0604020202020204" pitchFamily="34" charset="0"/>
                        <a:buNone/>
                      </a:pPr>
                      <a:r>
                        <a:rPr lang="en-US" sz="1600"/>
                        <a:t>Grants permission for the app to perform the operations on resources that other users have shared with the signed-in user. This constraint is mainly used with Outlook resources like mail, calendars, and contacts. </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591507760"/>
                  </a:ext>
                </a:extLst>
              </a:tr>
              <a:tr h="650082">
                <a:tc>
                  <a:txBody>
                    <a:bodyPr/>
                    <a:lstStyle/>
                    <a:p>
                      <a:pPr>
                        <a:lnSpc>
                          <a:spcPts val="1600"/>
                        </a:lnSpc>
                      </a:pPr>
                      <a:r>
                        <a:rPr lang="en-US" sz="1600" err="1"/>
                        <a:t>AppFolder</a:t>
                      </a:r>
                      <a:endParaRPr lang="en-US" sz="1600" b="0" i="0">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a:t>Grants permission for the app to read and write files in a dedicated folder in OneDrive. This constraint is only exposed on Files permissions and is only valid for Microsoft accounts.</a:t>
                      </a:r>
                      <a:endParaRPr lang="en-US" sz="1600" b="0">
                        <a:solidFill>
                          <a:schemeClr val="tx1"/>
                        </a:solidFill>
                        <a:latin typeface="+mn-lt"/>
                      </a:endParaRPr>
                    </a:p>
                  </a:txBody>
                  <a:tcPr marL="89642" marR="89642" marT="44821" marB="44821" anchor="ctr"/>
                </a:tc>
                <a:extLst>
                  <a:ext uri="{0D108BD9-81ED-4DB2-BD59-A6C34878D82A}">
                    <a16:rowId xmlns:a16="http://schemas.microsoft.com/office/drawing/2014/main" val="795213843"/>
                  </a:ext>
                </a:extLst>
              </a:tr>
              <a:tr h="834221">
                <a:tc>
                  <a:txBody>
                    <a:bodyPr/>
                    <a:lstStyle/>
                    <a:p>
                      <a:pPr>
                        <a:lnSpc>
                          <a:spcPts val="1600"/>
                        </a:lnSpc>
                      </a:pPr>
                      <a:r>
                        <a:rPr lang="en-US" sz="1600"/>
                        <a:t>none</a:t>
                      </a:r>
                      <a:endParaRPr lang="en-US" sz="1600" b="0" i="1">
                        <a:solidFill>
                          <a:schemeClr val="accent1"/>
                        </a:solidFill>
                        <a:latin typeface="+mj-lt"/>
                      </a:endParaRPr>
                    </a:p>
                  </a:txBody>
                  <a:tcPr marL="89642" marR="89642" marT="44821" marB="44821" anchor="ct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dirty="0"/>
                        <a:t>If no constraint is specified the app is limited to performing the operations on the resources owned by the signed-in user. </a:t>
                      </a:r>
                      <a:endParaRPr lang="en-US" sz="1600" b="0" dirty="0">
                        <a:solidFill>
                          <a:schemeClr val="tx1"/>
                        </a:solidFill>
                        <a:latin typeface="+mn-lt"/>
                      </a:endParaRPr>
                    </a:p>
                  </a:txBody>
                  <a:tcPr marL="89642" marR="89642" marT="44821" marB="44821" anchor="ct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3726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2551509" y="2486818"/>
            <a:ext cx="7088981" cy="1325563"/>
          </a:xfrm>
        </p:spPr>
        <p:txBody>
          <a:bodyPr/>
          <a:lstStyle/>
          <a:p>
            <a:r>
              <a:rPr lang="en-US" dirty="0"/>
              <a:t>https://graph.microsoft.com</a:t>
            </a:r>
          </a:p>
        </p:txBody>
      </p:sp>
    </p:spTree>
    <p:extLst>
      <p:ext uri="{BB962C8B-B14F-4D97-AF65-F5344CB8AC3E}">
        <p14:creationId xmlns:p14="http://schemas.microsoft.com/office/powerpoint/2010/main" val="42138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340242"/>
            <a:ext cx="10515600" cy="985321"/>
          </a:xfrm>
        </p:spPr>
        <p:txBody>
          <a:bodyPr/>
          <a:lstStyle/>
          <a:p>
            <a:r>
              <a:rPr lang="en-US" dirty="0"/>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dirty="0"/>
              <a:t>Applications specify the range of operation they </a:t>
            </a:r>
            <a:r>
              <a:rPr lang="en-US" sz="4800" dirty="0">
                <a:solidFill>
                  <a:srgbClr val="FF0000"/>
                </a:solidFill>
              </a:rPr>
              <a:t>REQUIRE</a:t>
            </a:r>
            <a:r>
              <a:rPr lang="en-US" sz="4800" dirty="0"/>
              <a:t> by requesting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442509"/>
            <a:ext cx="7256678" cy="369332"/>
          </a:xfrm>
          <a:prstGeom prst="rect">
            <a:avLst/>
          </a:prstGeom>
          <a:noFill/>
        </p:spPr>
        <p:txBody>
          <a:bodyPr wrap="square" rtlCol="0">
            <a:spAutoFit/>
          </a:bodyPr>
          <a:lstStyle/>
          <a:p>
            <a:r>
              <a:rPr lang="en-US" dirty="0">
                <a:solidFill>
                  <a:srgbClr val="FF0000"/>
                </a:solidFill>
              </a:rPr>
              <a:t>REQUIRED Only – Never ask for more than the app implements</a:t>
            </a:r>
            <a:endParaRPr lang="en-US" dirty="0"/>
          </a:p>
        </p:txBody>
      </p:sp>
    </p:spTree>
    <p:extLst>
      <p:ext uri="{BB962C8B-B14F-4D97-AF65-F5344CB8AC3E}">
        <p14:creationId xmlns:p14="http://schemas.microsoft.com/office/powerpoint/2010/main" val="1016597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3BA216-7A5D-4841-AD67-1F81DB7F38D1}"/>
              </a:ext>
            </a:extLst>
          </p:cNvPr>
          <p:cNvSpPr/>
          <p:nvPr/>
        </p:nvSpPr>
        <p:spPr>
          <a:xfrm>
            <a:off x="119481" y="266596"/>
            <a:ext cx="11953037" cy="2585323"/>
          </a:xfrm>
          <a:prstGeom prst="rect">
            <a:avLst/>
          </a:prstGeom>
        </p:spPr>
        <p:txBody>
          <a:bodyPr wrap="square">
            <a:spAutoFit/>
          </a:bodyPr>
          <a:lstStyle/>
          <a:p>
            <a:r>
              <a:rPr lang="en-US" sz="2700" dirty="0" err="1"/>
              <a:t>myMSALObj.acquireTokenSilent</a:t>
            </a:r>
            <a:r>
              <a:rPr lang="en-US" sz="2700" dirty="0"/>
              <a:t>(</a:t>
            </a:r>
            <a:r>
              <a:rPr lang="en-US" sz="2700" b="1" dirty="0">
                <a:solidFill>
                  <a:srgbClr val="FF0000"/>
                </a:solidFill>
              </a:rPr>
              <a:t>“User.Read”</a:t>
            </a:r>
            <a:r>
              <a:rPr lang="en-US" sz="2700" dirty="0"/>
              <a:t>).then(function (accessToken) {</a:t>
            </a:r>
          </a:p>
          <a:p>
            <a:r>
              <a:rPr lang="en-US" sz="2700" dirty="0"/>
              <a:t>          callMSGraph(applicationConfig.graphEndpoint, accessToken,</a:t>
            </a:r>
          </a:p>
          <a:p>
            <a:r>
              <a:rPr lang="en-US" sz="2700" dirty="0"/>
              <a:t>                                  graphAPICallback);</a:t>
            </a:r>
          </a:p>
          <a:p>
            <a:r>
              <a:rPr lang="en-US" sz="2700" dirty="0"/>
              <a:t>        }, </a:t>
            </a:r>
          </a:p>
          <a:p>
            <a:r>
              <a:rPr lang="en-US" sz="2700" dirty="0"/>
              <a:t>…</a:t>
            </a:r>
          </a:p>
          <a:p>
            <a:r>
              <a:rPr lang="en-US" sz="2700" dirty="0"/>
              <a:t>    }</a:t>
            </a:r>
          </a:p>
        </p:txBody>
      </p:sp>
    </p:spTree>
    <p:extLst>
      <p:ext uri="{BB962C8B-B14F-4D97-AF65-F5344CB8AC3E}">
        <p14:creationId xmlns:p14="http://schemas.microsoft.com/office/powerpoint/2010/main" val="3002848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F29-9A06-44F1-8866-E0DE5615DCFB}"/>
              </a:ext>
            </a:extLst>
          </p:cNvPr>
          <p:cNvSpPr>
            <a:spLocks noGrp="1"/>
          </p:cNvSpPr>
          <p:nvPr>
            <p:ph type="title"/>
          </p:nvPr>
        </p:nvSpPr>
        <p:spPr>
          <a:xfrm>
            <a:off x="838200" y="0"/>
            <a:ext cx="10515600" cy="1325563"/>
          </a:xfrm>
        </p:spPr>
        <p:txBody>
          <a:bodyPr/>
          <a:lstStyle/>
          <a:p>
            <a:r>
              <a:rPr lang="en-US" dirty="0"/>
              <a:t>https://graph.microsoft.com</a:t>
            </a:r>
          </a:p>
        </p:txBody>
      </p:sp>
      <p:pic>
        <p:nvPicPr>
          <p:cNvPr id="4" name="Picture 3">
            <a:extLst>
              <a:ext uri="{FF2B5EF4-FFF2-40B4-BE49-F238E27FC236}">
                <a16:creationId xmlns:a16="http://schemas.microsoft.com/office/drawing/2014/main" id="{82082B5E-946A-4013-84E6-DCDCA88BB1B6}"/>
              </a:ext>
            </a:extLst>
          </p:cNvPr>
          <p:cNvPicPr>
            <a:picLocks noChangeAspect="1"/>
          </p:cNvPicPr>
          <p:nvPr/>
        </p:nvPicPr>
        <p:blipFill>
          <a:blip r:embed="rId2"/>
          <a:stretch>
            <a:fillRect/>
          </a:stretch>
        </p:blipFill>
        <p:spPr>
          <a:xfrm>
            <a:off x="8096809" y="0"/>
            <a:ext cx="3446585" cy="6858000"/>
          </a:xfrm>
          <a:prstGeom prst="rect">
            <a:avLst/>
          </a:prstGeom>
        </p:spPr>
      </p:pic>
      <p:sp>
        <p:nvSpPr>
          <p:cNvPr id="3" name="TextBox 2">
            <a:extLst>
              <a:ext uri="{FF2B5EF4-FFF2-40B4-BE49-F238E27FC236}">
                <a16:creationId xmlns:a16="http://schemas.microsoft.com/office/drawing/2014/main" id="{7885DE4A-4433-40EB-B92A-F84F3131B197}"/>
              </a:ext>
            </a:extLst>
          </p:cNvPr>
          <p:cNvSpPr txBox="1"/>
          <p:nvPr/>
        </p:nvSpPr>
        <p:spPr>
          <a:xfrm>
            <a:off x="838200" y="1141170"/>
            <a:ext cx="5413248" cy="3785652"/>
          </a:xfrm>
          <a:prstGeom prst="rect">
            <a:avLst/>
          </a:prstGeom>
          <a:noFill/>
        </p:spPr>
        <p:txBody>
          <a:bodyPr wrap="square" rtlCol="0">
            <a:spAutoFit/>
          </a:bodyPr>
          <a:lstStyle/>
          <a:p>
            <a:r>
              <a:rPr lang="en-US" sz="4800" dirty="0"/>
              <a:t>Applications specify the range of operation they REQUIRE by </a:t>
            </a:r>
            <a:r>
              <a:rPr lang="en-US" sz="4800" dirty="0">
                <a:solidFill>
                  <a:srgbClr val="FF0000"/>
                </a:solidFill>
              </a:rPr>
              <a:t>requesting</a:t>
            </a:r>
            <a:r>
              <a:rPr lang="en-US" sz="4800" dirty="0"/>
              <a:t> a scope </a:t>
            </a:r>
          </a:p>
        </p:txBody>
      </p:sp>
      <p:sp>
        <p:nvSpPr>
          <p:cNvPr id="5" name="TextBox 4">
            <a:extLst>
              <a:ext uri="{FF2B5EF4-FFF2-40B4-BE49-F238E27FC236}">
                <a16:creationId xmlns:a16="http://schemas.microsoft.com/office/drawing/2014/main" id="{774D5484-D878-4B3E-9BDE-D79F6FF51C39}"/>
              </a:ext>
            </a:extLst>
          </p:cNvPr>
          <p:cNvSpPr txBox="1"/>
          <p:nvPr/>
        </p:nvSpPr>
        <p:spPr>
          <a:xfrm>
            <a:off x="285293" y="5178221"/>
            <a:ext cx="7256678" cy="1077218"/>
          </a:xfrm>
          <a:prstGeom prst="rect">
            <a:avLst/>
          </a:prstGeom>
          <a:noFill/>
        </p:spPr>
        <p:txBody>
          <a:bodyPr wrap="square" rtlCol="0">
            <a:spAutoFit/>
          </a:bodyPr>
          <a:lstStyle/>
          <a:p>
            <a:r>
              <a:rPr lang="en-US" sz="3200" dirty="0">
                <a:solidFill>
                  <a:srgbClr val="FF0000"/>
                </a:solidFill>
              </a:rPr>
              <a:t>If it is a REQUEST, the request must be granted or denied </a:t>
            </a:r>
            <a:endParaRPr lang="en-US" sz="3200" dirty="0"/>
          </a:p>
        </p:txBody>
      </p:sp>
    </p:spTree>
    <p:extLst>
      <p:ext uri="{BB962C8B-B14F-4D97-AF65-F5344CB8AC3E}">
        <p14:creationId xmlns:p14="http://schemas.microsoft.com/office/powerpoint/2010/main" val="36778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3CAB3-C562-4FE0-BCC1-BF91684A45EB}"/>
              </a:ext>
            </a:extLst>
          </p:cNvPr>
          <p:cNvPicPr>
            <a:picLocks noChangeAspect="1"/>
          </p:cNvPicPr>
          <p:nvPr/>
        </p:nvPicPr>
        <p:blipFill>
          <a:blip r:embed="rId2"/>
          <a:stretch>
            <a:fillRect/>
          </a:stretch>
        </p:blipFill>
        <p:spPr>
          <a:xfrm>
            <a:off x="-8846818" y="332608"/>
            <a:ext cx="5884863" cy="6525392"/>
          </a:xfrm>
          <a:prstGeom prst="rect">
            <a:avLst/>
          </a:prstGeom>
        </p:spPr>
      </p:pic>
      <p:sp>
        <p:nvSpPr>
          <p:cNvPr id="5" name="TextBox 4">
            <a:extLst>
              <a:ext uri="{FF2B5EF4-FFF2-40B4-BE49-F238E27FC236}">
                <a16:creationId xmlns:a16="http://schemas.microsoft.com/office/drawing/2014/main" id="{DB4B33E1-E500-42BF-B20F-881994E9C301}"/>
              </a:ext>
            </a:extLst>
          </p:cNvPr>
          <p:cNvSpPr txBox="1"/>
          <p:nvPr/>
        </p:nvSpPr>
        <p:spPr>
          <a:xfrm>
            <a:off x="6578599" y="321733"/>
            <a:ext cx="5122333" cy="1323439"/>
          </a:xfrm>
          <a:prstGeom prst="rect">
            <a:avLst/>
          </a:prstGeom>
          <a:noFill/>
        </p:spPr>
        <p:txBody>
          <a:bodyPr wrap="square" rtlCol="0">
            <a:spAutoFit/>
          </a:bodyPr>
          <a:lstStyle/>
          <a:p>
            <a:r>
              <a:rPr lang="en-US" sz="4000" dirty="0"/>
              <a:t>App requests a scope</a:t>
            </a:r>
          </a:p>
          <a:p>
            <a:endParaRPr lang="en-US" sz="4000" dirty="0"/>
          </a:p>
        </p:txBody>
      </p:sp>
      <p:sp>
        <p:nvSpPr>
          <p:cNvPr id="6" name="Rectangle 5">
            <a:extLst>
              <a:ext uri="{FF2B5EF4-FFF2-40B4-BE49-F238E27FC236}">
                <a16:creationId xmlns:a16="http://schemas.microsoft.com/office/drawing/2014/main" id="{392558EB-0390-4245-85FC-ACF311A2F6AD}"/>
              </a:ext>
            </a:extLst>
          </p:cNvPr>
          <p:cNvSpPr/>
          <p:nvPr/>
        </p:nvSpPr>
        <p:spPr>
          <a:xfrm>
            <a:off x="119480" y="1519509"/>
            <a:ext cx="11966127" cy="2062103"/>
          </a:xfrm>
          <a:prstGeom prst="rect">
            <a:avLst/>
          </a:prstGeom>
        </p:spPr>
        <p:txBody>
          <a:bodyPr wrap="square">
            <a:spAutoFit/>
          </a:bodyPr>
          <a:lstStyle/>
          <a:p>
            <a:r>
              <a:rPr lang="en-US" sz="2000" dirty="0"/>
              <a:t> </a:t>
            </a:r>
            <a:r>
              <a:rPr lang="en-US" sz="3200" dirty="0" err="1"/>
              <a:t>myMSALObj.acquireTokenSilent</a:t>
            </a:r>
            <a:r>
              <a:rPr lang="en-US" sz="3200" dirty="0"/>
              <a:t>(</a:t>
            </a:r>
            <a:r>
              <a:rPr lang="en-US" sz="3200" b="1" dirty="0">
                <a:solidFill>
                  <a:srgbClr val="FF0000"/>
                </a:solidFill>
              </a:rPr>
              <a:t>“</a:t>
            </a:r>
            <a:r>
              <a:rPr lang="en-US" sz="3200" b="1" dirty="0" err="1">
                <a:solidFill>
                  <a:srgbClr val="FF0000"/>
                </a:solidFill>
              </a:rPr>
              <a:t>User.Read</a:t>
            </a:r>
            <a:r>
              <a:rPr lang="en-US" sz="3200" b="1" dirty="0">
                <a:solidFill>
                  <a:srgbClr val="FF0000"/>
                </a:solidFill>
              </a:rPr>
              <a:t>”</a:t>
            </a:r>
            <a:r>
              <a:rPr lang="en-US" sz="3200" dirty="0"/>
              <a:t>)</a:t>
            </a:r>
          </a:p>
          <a:p>
            <a:endParaRPr lang="en-US" sz="3200" dirty="0"/>
          </a:p>
          <a:p>
            <a:r>
              <a:rPr lang="en-US" sz="3200" dirty="0"/>
              <a:t>if (</a:t>
            </a:r>
            <a:r>
              <a:rPr lang="en-US" sz="3200" dirty="0" err="1"/>
              <a:t>requiresInteraction</a:t>
            </a:r>
            <a:r>
              <a:rPr lang="en-US" sz="3200" dirty="0"/>
              <a:t>(</a:t>
            </a:r>
            <a:r>
              <a:rPr lang="en-US" sz="3200" dirty="0" err="1"/>
              <a:t>error.errorCode</a:t>
            </a:r>
            <a:r>
              <a:rPr lang="en-US" sz="3200" dirty="0"/>
              <a:t>)) {</a:t>
            </a:r>
          </a:p>
          <a:p>
            <a:r>
              <a:rPr lang="en-US" sz="3200" dirty="0"/>
              <a:t>                    </a:t>
            </a:r>
            <a:r>
              <a:rPr lang="en-US" sz="3200" dirty="0" err="1"/>
              <a:t>myMSALObj.acquireTokenPopup</a:t>
            </a:r>
            <a:r>
              <a:rPr lang="en-US" sz="3200" dirty="0"/>
              <a:t> (</a:t>
            </a:r>
            <a:r>
              <a:rPr lang="en-US" sz="3200" b="1" dirty="0">
                <a:solidFill>
                  <a:srgbClr val="FF0000"/>
                </a:solidFill>
              </a:rPr>
              <a:t>“</a:t>
            </a:r>
            <a:r>
              <a:rPr lang="en-US" sz="3200" b="1" dirty="0" err="1">
                <a:solidFill>
                  <a:srgbClr val="FF0000"/>
                </a:solidFill>
              </a:rPr>
              <a:t>User.Read</a:t>
            </a:r>
            <a:r>
              <a:rPr lang="en-US" sz="3200" b="1" dirty="0">
                <a:solidFill>
                  <a:srgbClr val="FF0000"/>
                </a:solidFill>
              </a:rPr>
              <a:t>”</a:t>
            </a:r>
            <a:r>
              <a:rPr lang="en-US" sz="3200" dirty="0"/>
              <a:t>)</a:t>
            </a:r>
          </a:p>
        </p:txBody>
      </p:sp>
    </p:spTree>
    <p:extLst>
      <p:ext uri="{BB962C8B-B14F-4D97-AF65-F5344CB8AC3E}">
        <p14:creationId xmlns:p14="http://schemas.microsoft.com/office/powerpoint/2010/main" val="108882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2617</Words>
  <Application>Microsoft Office PowerPoint</Application>
  <PresentationFormat>Widescreen</PresentationFormat>
  <Paragraphs>362</Paragraphs>
  <Slides>40</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Consolas</vt:lpstr>
      <vt:lpstr>Segoe UI</vt:lpstr>
      <vt:lpstr>Segoe UI Light</vt:lpstr>
      <vt:lpstr>Segoe UI Semibold</vt:lpstr>
      <vt:lpstr>Segoe UI Semilight</vt:lpstr>
      <vt:lpstr>Wingdings</vt:lpstr>
      <vt:lpstr>1_5-50203_Microsoft_Ignite_Template</vt:lpstr>
      <vt:lpstr>PowerPoint Presentation</vt:lpstr>
      <vt:lpstr>Permissions and Consent</vt:lpstr>
      <vt:lpstr>Authorization</vt:lpstr>
      <vt:lpstr>APIs often have many operations</vt:lpstr>
      <vt:lpstr>https://graph.microsoft.com</vt:lpstr>
      <vt:lpstr>https://graph.microsoft.com</vt:lpstr>
      <vt:lpstr>PowerPoint Presentation</vt:lpstr>
      <vt:lpstr>https://graph.microsoft.com</vt:lpstr>
      <vt:lpstr>PowerPoint Presentation</vt:lpstr>
      <vt:lpstr>PowerPoint Presentation</vt:lpstr>
      <vt:lpstr>PowerPoint Presentation</vt:lpstr>
      <vt:lpstr>How does Microsoft use Permissions?</vt:lpstr>
      <vt:lpstr>https://graph.microsoft.com</vt:lpstr>
      <vt:lpstr>https://graph.microsoft.com</vt:lpstr>
      <vt:lpstr>https://graph.microsoft.com</vt:lpstr>
      <vt:lpstr>PowerPoint Presentation</vt:lpstr>
      <vt:lpstr>PowerPoint Presentation</vt:lpstr>
      <vt:lpstr>PowerPoint Presentation</vt:lpstr>
      <vt:lpstr>PowerPoint Presentation</vt:lpstr>
      <vt:lpstr>When to ask for permission</vt:lpstr>
      <vt:lpstr>PowerPoint Presentation</vt:lpstr>
      <vt:lpstr>PowerPoint Presentation</vt:lpstr>
      <vt:lpstr>PowerPoint Presentation</vt:lpstr>
      <vt:lpstr>PowerPoint Presentation</vt:lpstr>
      <vt:lpstr>PowerPoint Presentation</vt:lpstr>
      <vt:lpstr>PowerPoint Presentation</vt:lpstr>
      <vt:lpstr>Application Permissions</vt:lpstr>
      <vt:lpstr>PowerPoint Presentation</vt:lpstr>
      <vt:lpstr>Is this going to be on the test?</vt:lpstr>
      <vt:lpstr>Example: Cactus API</vt:lpstr>
      <vt:lpstr>Example: Cactus Catalog A client of Cactus API </vt:lpstr>
      <vt:lpstr>Example: Cactus Catalog A client of Cactus API </vt:lpstr>
      <vt:lpstr>Example: Cactus Catalog A client of Cactus API </vt:lpstr>
      <vt:lpstr>Example: Cactus Catalog A client of Cactus API </vt:lpstr>
      <vt:lpstr>Example: Cactus Catalog A client of Cactus API </vt:lpstr>
      <vt:lpstr>Best Practices</vt:lpstr>
      <vt:lpstr>Permission and Consent Framework</vt:lpstr>
      <vt:lpstr>Let’s get back to code</vt:lpstr>
      <vt:lpstr>PowerPoint Presentation</vt:lpstr>
      <vt:lpstr>Microsoft Graph permissions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2021-05-13T13:36:06Z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2021-05-13T13:36:06Z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19ff29bc-9fb8-481e-b25e-63500a574e30</vt:lpwstr>
  </property>
  <property fmtid="{D5CDD505-2E9C-101B-9397-08002B2CF9AE}" pid="8" name="MSIP_Label_f42aa342-8706-4288-bd11-ebb85995028c_ContentBits">
    <vt:lpwstr>0</vt:lpwstr>
  </property>
</Properties>
</file>